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omputer Says No" panose="020B0604020202020204" charset="0"/>
      <p:regular r:id="rId17"/>
    </p:embeddedFont>
    <p:embeddedFont>
      <p:font typeface="Poppins" panose="00000500000000000000" pitchFamily="2" charset="0"/>
      <p:regular r:id="rId18"/>
      <p:bold r:id="rId19"/>
      <p:italic r:id="rId20"/>
      <p:boldItalic r:id="rId21"/>
    </p:embeddedFont>
    <p:embeddedFont>
      <p:font typeface="Poppins Bold" panose="00000800000000000000" charset="0"/>
      <p:regular r:id="rId22"/>
    </p:embeddedFont>
    <p:embeddedFont>
      <p:font typeface="Poppins Light" panose="00000400000000000000" pitchFamily="2" charset="0"/>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F8248B-57F5-4CD9-8126-7FDA2CCDCF67}" v="1" dt="2023-10-03T12:53:50.7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4005" autoAdjust="0"/>
  </p:normalViewPr>
  <p:slideViewPr>
    <p:cSldViewPr>
      <p:cViewPr varScale="1">
        <p:scale>
          <a:sx n="35" d="100"/>
          <a:sy n="35" d="100"/>
        </p:scale>
        <p:origin x="181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osh Ravindran" userId="96ca2a453d446180" providerId="LiveId" clId="{CEF8248B-57F5-4CD9-8126-7FDA2CCDCF67}"/>
    <pc:docChg chg="undo custSel modSld">
      <pc:chgData name="Nirosh Ravindran" userId="96ca2a453d446180" providerId="LiveId" clId="{CEF8248B-57F5-4CD9-8126-7FDA2CCDCF67}" dt="2023-10-03T18:38:54.505" v="4729"/>
      <pc:docMkLst>
        <pc:docMk/>
      </pc:docMkLst>
      <pc:sldChg chg="modTransition modNotesTx">
        <pc:chgData name="Nirosh Ravindran" userId="96ca2a453d446180" providerId="LiveId" clId="{CEF8248B-57F5-4CD9-8126-7FDA2CCDCF67}" dt="2023-10-03T14:31:51.157" v="529" actId="20577"/>
        <pc:sldMkLst>
          <pc:docMk/>
          <pc:sldMk cId="0" sldId="256"/>
        </pc:sldMkLst>
      </pc:sldChg>
      <pc:sldChg chg="modTransition modNotesTx">
        <pc:chgData name="Nirosh Ravindran" userId="96ca2a453d446180" providerId="LiveId" clId="{CEF8248B-57F5-4CD9-8126-7FDA2CCDCF67}" dt="2023-10-03T14:48:18.806" v="1293" actId="20577"/>
        <pc:sldMkLst>
          <pc:docMk/>
          <pc:sldMk cId="0" sldId="257"/>
        </pc:sldMkLst>
      </pc:sldChg>
      <pc:sldChg chg="modTransition modNotesTx">
        <pc:chgData name="Nirosh Ravindran" userId="96ca2a453d446180" providerId="LiveId" clId="{CEF8248B-57F5-4CD9-8126-7FDA2CCDCF67}" dt="2023-10-03T17:57:50.049" v="4561" actId="20577"/>
        <pc:sldMkLst>
          <pc:docMk/>
          <pc:sldMk cId="0" sldId="258"/>
        </pc:sldMkLst>
      </pc:sldChg>
      <pc:sldChg chg="modTransition modNotesTx">
        <pc:chgData name="Nirosh Ravindran" userId="96ca2a453d446180" providerId="LiveId" clId="{CEF8248B-57F5-4CD9-8126-7FDA2CCDCF67}" dt="2023-10-03T17:59:44.638" v="4597" actId="20577"/>
        <pc:sldMkLst>
          <pc:docMk/>
          <pc:sldMk cId="0" sldId="259"/>
        </pc:sldMkLst>
      </pc:sldChg>
      <pc:sldChg chg="modTransition modNotesTx">
        <pc:chgData name="Nirosh Ravindran" userId="96ca2a453d446180" providerId="LiveId" clId="{CEF8248B-57F5-4CD9-8126-7FDA2CCDCF67}" dt="2023-10-03T17:47:48.781" v="4558" actId="20577"/>
        <pc:sldMkLst>
          <pc:docMk/>
          <pc:sldMk cId="0" sldId="260"/>
        </pc:sldMkLst>
      </pc:sldChg>
      <pc:sldChg chg="modSp mod modTransition modNotesTx">
        <pc:chgData name="Nirosh Ravindran" userId="96ca2a453d446180" providerId="LiveId" clId="{CEF8248B-57F5-4CD9-8126-7FDA2CCDCF67}" dt="2023-10-03T18:09:05.151" v="4598"/>
        <pc:sldMkLst>
          <pc:docMk/>
          <pc:sldMk cId="0" sldId="261"/>
        </pc:sldMkLst>
        <pc:spChg chg="mod">
          <ac:chgData name="Nirosh Ravindran" userId="96ca2a453d446180" providerId="LiveId" clId="{CEF8248B-57F5-4CD9-8126-7FDA2CCDCF67}" dt="2023-10-03T17:48:04.786" v="4559" actId="1076"/>
          <ac:spMkLst>
            <pc:docMk/>
            <pc:sldMk cId="0" sldId="261"/>
            <ac:spMk id="2" creationId="{00000000-0000-0000-0000-000000000000}"/>
          </ac:spMkLst>
        </pc:spChg>
      </pc:sldChg>
      <pc:sldChg chg="modTransition modNotesTx">
        <pc:chgData name="Nirosh Ravindran" userId="96ca2a453d446180" providerId="LiveId" clId="{CEF8248B-57F5-4CD9-8126-7FDA2CCDCF67}" dt="2023-10-03T18:22:40.932" v="4713" actId="20577"/>
        <pc:sldMkLst>
          <pc:docMk/>
          <pc:sldMk cId="0" sldId="262"/>
        </pc:sldMkLst>
      </pc:sldChg>
      <pc:sldChg chg="modTransition modNotesTx">
        <pc:chgData name="Nirosh Ravindran" userId="96ca2a453d446180" providerId="LiveId" clId="{CEF8248B-57F5-4CD9-8126-7FDA2CCDCF67}" dt="2023-10-03T18:34:24.886" v="4719"/>
        <pc:sldMkLst>
          <pc:docMk/>
          <pc:sldMk cId="0" sldId="263"/>
        </pc:sldMkLst>
      </pc:sldChg>
      <pc:sldChg chg="modTransition modNotesTx">
        <pc:chgData name="Nirosh Ravindran" userId="96ca2a453d446180" providerId="LiveId" clId="{CEF8248B-57F5-4CD9-8126-7FDA2CCDCF67}" dt="2023-10-03T18:38:54.505" v="4729"/>
        <pc:sldMkLst>
          <pc:docMk/>
          <pc:sldMk cId="0" sldId="264"/>
        </pc:sldMkLst>
      </pc:sldChg>
      <pc:sldChg chg="modTransition">
        <pc:chgData name="Nirosh Ravindran" userId="96ca2a453d446180" providerId="LiveId" clId="{CEF8248B-57F5-4CD9-8126-7FDA2CCDCF67}" dt="2023-10-03T12:53:50.703" v="0"/>
        <pc:sldMkLst>
          <pc:docMk/>
          <pc:sldMk cId="0"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11247D-7EF8-4EB9-B22B-99A4A9A18634}" type="datetimeFigureOut">
              <a:rPr lang="en-US" smtClean="0"/>
              <a:t>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DEC6A-F433-488B-80F9-55B4D1DC6970}" type="slidenum">
              <a:rPr lang="en-US" smtClean="0"/>
              <a:t>‹#›</a:t>
            </a:fld>
            <a:endParaRPr lang="en-US"/>
          </a:p>
        </p:txBody>
      </p:sp>
    </p:spTree>
    <p:extLst>
      <p:ext uri="{BB962C8B-B14F-4D97-AF65-F5344CB8AC3E}">
        <p14:creationId xmlns:p14="http://schemas.microsoft.com/office/powerpoint/2010/main" val="938138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t>
            </a:r>
            <a:r>
              <a:rPr lang="en-US"/>
              <a:t>Nirosh, today </a:t>
            </a:r>
            <a:r>
              <a:rPr lang="en-US" dirty="0"/>
              <a:t>I’m going to present to you my research report presentation on machine learning and data management. I’ve already completed the research report, now I’m going to present it all with the help of this PowerPoint presentation. Let’s look at the contents that we are going to look at in today’s presentation in the next slide.</a:t>
            </a:r>
          </a:p>
        </p:txBody>
      </p:sp>
      <p:sp>
        <p:nvSpPr>
          <p:cNvPr id="4" name="Slide Number Placeholder 3"/>
          <p:cNvSpPr>
            <a:spLocks noGrp="1"/>
          </p:cNvSpPr>
          <p:nvPr>
            <p:ph type="sldNum" sz="quarter" idx="5"/>
          </p:nvPr>
        </p:nvSpPr>
        <p:spPr/>
        <p:txBody>
          <a:bodyPr/>
          <a:lstStyle/>
          <a:p>
            <a:fld id="{F2EDEC6A-F433-488B-80F9-55B4D1DC6970}" type="slidenum">
              <a:rPr lang="en-US" smtClean="0"/>
              <a:t>1</a:t>
            </a:fld>
            <a:endParaRPr lang="en-US"/>
          </a:p>
        </p:txBody>
      </p:sp>
    </p:spTree>
    <p:extLst>
      <p:ext uri="{BB962C8B-B14F-4D97-AF65-F5344CB8AC3E}">
        <p14:creationId xmlns:p14="http://schemas.microsoft.com/office/powerpoint/2010/main" val="1049851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presentation, we will be looking into the following topics; first, it will be an introduction to the topic, then going on we will look into </a:t>
            </a:r>
            <a:r>
              <a:rPr lang="en-US" sz="1200" dirty="0">
                <a:solidFill>
                  <a:srgbClr val="FFFFFF"/>
                </a:solidFill>
                <a:latin typeface="Poppins Light"/>
              </a:rPr>
              <a:t>Enhancing Data Processing, Data analysis and pattern recognition, Predictive analysis and decision support, Anomaly detection and security, Natural Language Processing and Text Mining, and at last a Conclusion to the whole presentation. Along with each topic, we will look into the challenges, benefits, and limitations of the real world when using them to aid with our own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Poppins Light"/>
            </a:endParaRPr>
          </a:p>
          <a:p>
            <a:endParaRPr lang="en-US" dirty="0"/>
          </a:p>
        </p:txBody>
      </p:sp>
      <p:sp>
        <p:nvSpPr>
          <p:cNvPr id="4" name="Slide Number Placeholder 3"/>
          <p:cNvSpPr>
            <a:spLocks noGrp="1"/>
          </p:cNvSpPr>
          <p:nvPr>
            <p:ph type="sldNum" sz="quarter" idx="5"/>
          </p:nvPr>
        </p:nvSpPr>
        <p:spPr/>
        <p:txBody>
          <a:bodyPr/>
          <a:lstStyle/>
          <a:p>
            <a:fld id="{F2EDEC6A-F433-488B-80F9-55B4D1DC6970}" type="slidenum">
              <a:rPr lang="en-US" smtClean="0"/>
              <a:t>2</a:t>
            </a:fld>
            <a:endParaRPr lang="en-US"/>
          </a:p>
        </p:txBody>
      </p:sp>
    </p:spTree>
    <p:extLst>
      <p:ext uri="{BB962C8B-B14F-4D97-AF65-F5344CB8AC3E}">
        <p14:creationId xmlns:p14="http://schemas.microsoft.com/office/powerpoint/2010/main" val="184163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a technology that allows </a:t>
            </a:r>
            <a:r>
              <a:rPr lang="en-US" b="0" i="0" dirty="0">
                <a:solidFill>
                  <a:srgbClr val="D1D5DB"/>
                </a:solidFill>
                <a:effectLst/>
                <a:latin typeface="Söhne"/>
              </a:rPr>
              <a:t>computers to learn from data and make predictions without explicit programming. This technology can help organizations deal with challenges with large datasets in today’s data-driven environment. ML and databases have a mutual relationship, even though they have different concepts, when they are combined together, they help each other out with large datasets and complex data. this can help us organize, store, retrieve, and make decisions from the given data more efficiently than we humans would do.</a:t>
            </a:r>
            <a:endParaRPr lang="en-US" dirty="0"/>
          </a:p>
        </p:txBody>
      </p:sp>
      <p:sp>
        <p:nvSpPr>
          <p:cNvPr id="4" name="Slide Number Placeholder 3"/>
          <p:cNvSpPr>
            <a:spLocks noGrp="1"/>
          </p:cNvSpPr>
          <p:nvPr>
            <p:ph type="sldNum" sz="quarter" idx="5"/>
          </p:nvPr>
        </p:nvSpPr>
        <p:spPr/>
        <p:txBody>
          <a:bodyPr/>
          <a:lstStyle/>
          <a:p>
            <a:fld id="{F2EDEC6A-F433-488B-80F9-55B4D1DC6970}" type="slidenum">
              <a:rPr lang="en-US" smtClean="0"/>
              <a:t>3</a:t>
            </a:fld>
            <a:endParaRPr lang="en-US"/>
          </a:p>
        </p:txBody>
      </p:sp>
    </p:spTree>
    <p:extLst>
      <p:ext uri="{BB962C8B-B14F-4D97-AF65-F5344CB8AC3E}">
        <p14:creationId xmlns:p14="http://schemas.microsoft.com/office/powerpoint/2010/main" val="176928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our first topic, enhancing data processing. Data processing is the process done in data, especially by a computer, to retrieve, transform, or classify information.  When this data processing is done by Machine learning, then life becomes easier. Because traditional data processing takes up a lot of time, resources, and money. Processes like data cleaning, and integration are such stressful work and will have a lot of human errors and requires a large work force. this can only be solved when data processing is combined with ML. For example in healthcare, there are tons of data that need to be processed. For that ML can be very handy to help data engineers and analysts. Benefits like saving time and resources, taking immediate decisions to ensure business continuity and data privacy and integrity will be maintained throughout the process. Now moving on to the next slide.</a:t>
            </a:r>
          </a:p>
        </p:txBody>
      </p:sp>
      <p:sp>
        <p:nvSpPr>
          <p:cNvPr id="4" name="Slide Number Placeholder 3"/>
          <p:cNvSpPr>
            <a:spLocks noGrp="1"/>
          </p:cNvSpPr>
          <p:nvPr>
            <p:ph type="sldNum" sz="quarter" idx="5"/>
          </p:nvPr>
        </p:nvSpPr>
        <p:spPr/>
        <p:txBody>
          <a:bodyPr/>
          <a:lstStyle/>
          <a:p>
            <a:fld id="{F2EDEC6A-F433-488B-80F9-55B4D1DC6970}" type="slidenum">
              <a:rPr lang="en-US" smtClean="0"/>
              <a:t>4</a:t>
            </a:fld>
            <a:endParaRPr lang="en-US"/>
          </a:p>
        </p:txBody>
      </p:sp>
    </p:spTree>
    <p:extLst>
      <p:ext uri="{BB962C8B-B14F-4D97-AF65-F5344CB8AC3E}">
        <p14:creationId xmlns:p14="http://schemas.microsoft.com/office/powerpoint/2010/main" val="81812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analysis and pattern recognition are done to find the complex pattern and the hidden structures in the given data. this is mainly done by techniques such as clustering and classification techniques such as K-means. </a:t>
            </a:r>
            <a:r>
              <a:rPr lang="en-US" b="0" i="0" dirty="0">
                <a:solidFill>
                  <a:srgbClr val="E2EEFF"/>
                </a:solidFill>
                <a:effectLst/>
                <a:latin typeface="Google Sans"/>
              </a:rPr>
              <a:t>Clustering is an example of an unsupervised learning algorithm, in contrast to regression and classification, which are both examples of supervised learning algorithms</a:t>
            </a:r>
            <a:r>
              <a:rPr lang="en-US" b="0" i="0" dirty="0">
                <a:solidFill>
                  <a:srgbClr val="BDC1C6"/>
                </a:solidFill>
                <a:effectLst/>
                <a:latin typeface="Google Sans"/>
              </a:rPr>
              <a:t>. Data may be labeled via the process of classification, while instances of similar data can be grouped together through the process of clustering. This can also be applied in healthcare to identify the patterns in the medical records of the patients and point out their diseases much faster than doing all other tests and spending time and resources. ML can handle large datasets with accuracy and efficiency and adapts to changing data patterns over a very short period of time to help people involved in this. Not only the health sector but industries such as market segmentation and  e-commerce also use these ML. now let’s move on to the next slide.</a:t>
            </a:r>
            <a:endParaRPr lang="en-US" dirty="0"/>
          </a:p>
        </p:txBody>
      </p:sp>
      <p:sp>
        <p:nvSpPr>
          <p:cNvPr id="4" name="Slide Number Placeholder 3"/>
          <p:cNvSpPr>
            <a:spLocks noGrp="1"/>
          </p:cNvSpPr>
          <p:nvPr>
            <p:ph type="sldNum" sz="quarter" idx="5"/>
          </p:nvPr>
        </p:nvSpPr>
        <p:spPr/>
        <p:txBody>
          <a:bodyPr/>
          <a:lstStyle/>
          <a:p>
            <a:fld id="{F2EDEC6A-F433-488B-80F9-55B4D1DC6970}" type="slidenum">
              <a:rPr lang="en-US" smtClean="0"/>
              <a:t>5</a:t>
            </a:fld>
            <a:endParaRPr lang="en-US"/>
          </a:p>
        </p:txBody>
      </p:sp>
    </p:spTree>
    <p:extLst>
      <p:ext uri="{BB962C8B-B14F-4D97-AF65-F5344CB8AC3E}">
        <p14:creationId xmlns:p14="http://schemas.microsoft.com/office/powerpoint/2010/main" val="3823444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"Now, let's discuss Predictive Analytics and Decision Support."</a:t>
            </a:r>
          </a:p>
          <a:p>
            <a:pPr algn="l">
              <a:buFont typeface="Arial" panose="020B0604020202020204" pitchFamily="34" charset="0"/>
              <a:buChar char="•"/>
            </a:pPr>
            <a:r>
              <a:rPr lang="en-US" b="0" i="0" dirty="0">
                <a:solidFill>
                  <a:srgbClr val="D1D5DB"/>
                </a:solidFill>
                <a:effectLst/>
                <a:latin typeface="Söhne"/>
              </a:rPr>
              <a:t>"Machine Learning-powered predictive analytics revolutionizes decision-making by projecting future outcomes based on past data trends."</a:t>
            </a:r>
          </a:p>
          <a:p>
            <a:pPr algn="l">
              <a:buFont typeface="Arial" panose="020B0604020202020204" pitchFamily="34" charset="0"/>
              <a:buChar char="•"/>
            </a:pPr>
            <a:r>
              <a:rPr lang="en-US" b="0" i="0" dirty="0">
                <a:solidFill>
                  <a:srgbClr val="D1D5DB"/>
                </a:solidFill>
                <a:effectLst/>
                <a:latin typeface="Söhne"/>
              </a:rPr>
              <a:t>"For instance, in the real estate sector, ML can forecast property values, influencing pricing strategies and investments."</a:t>
            </a:r>
          </a:p>
          <a:p>
            <a:pPr algn="l">
              <a:buFont typeface="Arial" panose="020B0604020202020204" pitchFamily="34" charset="0"/>
              <a:buChar char="•"/>
            </a:pPr>
            <a:r>
              <a:rPr lang="en-US" b="0" i="0" dirty="0">
                <a:solidFill>
                  <a:srgbClr val="D1D5DB"/>
                </a:solidFill>
                <a:effectLst/>
                <a:latin typeface="Söhne"/>
              </a:rPr>
              <a:t>"These models also predict patient readmission rates in healthcare and analyze market trends in finance."</a:t>
            </a:r>
          </a:p>
          <a:p>
            <a:pPr algn="l">
              <a:buFont typeface="Arial" panose="020B0604020202020204" pitchFamily="34" charset="0"/>
              <a:buChar char="•"/>
            </a:pPr>
            <a:r>
              <a:rPr lang="en-US" b="0" i="0" dirty="0">
                <a:solidFill>
                  <a:srgbClr val="D1D5DB"/>
                </a:solidFill>
                <a:effectLst/>
                <a:latin typeface="Söhne"/>
              </a:rPr>
              <a:t>"While Machine Learning offers incredible insights, we must also acknowledge and address certain challenges. One critical challenge is ensuring model correctness, which means making sure that ML models are accurate and reliable in their predictions. This involves rigorous testing and validation to minimize errors, especially when dealing with biased or incomplete training data. Additionally, scalability is a key concern as organizations handle increasing volumes of data. ML systems need to efficiently process this data to remain practical and effective. By addressing these challenges, we can unlock the full potential of Machine Learning and its ability to provide valuable insights and automation.</a:t>
            </a:r>
            <a:endParaRPr lang="en-US" dirty="0"/>
          </a:p>
        </p:txBody>
      </p:sp>
      <p:sp>
        <p:nvSpPr>
          <p:cNvPr id="4" name="Slide Number Placeholder 3"/>
          <p:cNvSpPr>
            <a:spLocks noGrp="1"/>
          </p:cNvSpPr>
          <p:nvPr>
            <p:ph type="sldNum" sz="quarter" idx="5"/>
          </p:nvPr>
        </p:nvSpPr>
        <p:spPr/>
        <p:txBody>
          <a:bodyPr/>
          <a:lstStyle/>
          <a:p>
            <a:fld id="{F2EDEC6A-F433-488B-80F9-55B4D1DC6970}" type="slidenum">
              <a:rPr lang="en-US" smtClean="0"/>
              <a:t>6</a:t>
            </a:fld>
            <a:endParaRPr lang="en-US"/>
          </a:p>
        </p:txBody>
      </p:sp>
    </p:spTree>
    <p:extLst>
      <p:ext uri="{BB962C8B-B14F-4D97-AF65-F5344CB8AC3E}">
        <p14:creationId xmlns:p14="http://schemas.microsoft.com/office/powerpoint/2010/main" val="1979694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"Our next topic is Anomaly Detection and Security."</a:t>
            </a:r>
          </a:p>
          <a:p>
            <a:pPr algn="l">
              <a:buFont typeface="Arial" panose="020B0604020202020204" pitchFamily="34" charset="0"/>
              <a:buChar char="•"/>
            </a:pPr>
            <a:r>
              <a:rPr lang="en-US" b="0" i="0" dirty="0">
                <a:solidFill>
                  <a:srgbClr val="D1D5DB"/>
                </a:solidFill>
                <a:effectLst/>
                <a:latin typeface="Söhne"/>
              </a:rPr>
              <a:t>"Machine Learning provides powerful tools for automating anomaly detection, indicating potential security breaches."</a:t>
            </a:r>
          </a:p>
          <a:p>
            <a:pPr algn="l">
              <a:buFont typeface="Arial" panose="020B0604020202020204" pitchFamily="34" charset="0"/>
              <a:buChar char="•"/>
            </a:pPr>
            <a:r>
              <a:rPr lang="en-US" b="0" i="0" dirty="0">
                <a:solidFill>
                  <a:srgbClr val="D1D5DB"/>
                </a:solidFill>
                <a:effectLst/>
                <a:latin typeface="Söhne"/>
              </a:rPr>
              <a:t>"In finance, ML systems identify irregular spending patterns and alert consumers about potential fraud."</a:t>
            </a:r>
          </a:p>
          <a:p>
            <a:pPr algn="l">
              <a:buFont typeface="Arial" panose="020B0604020202020204" pitchFamily="34" charset="0"/>
              <a:buChar char="•"/>
            </a:pPr>
            <a:r>
              <a:rPr lang="en-US" b="0" i="0" dirty="0">
                <a:solidFill>
                  <a:srgbClr val="D1D5DB"/>
                </a:solidFill>
                <a:effectLst/>
                <a:latin typeface="Söhne"/>
              </a:rPr>
              <a:t>"These systems also enhance cybersecurity by monitoring network traffic and user activity."</a:t>
            </a:r>
          </a:p>
          <a:p>
            <a:pPr algn="l">
              <a:buFont typeface="Arial" panose="020B0604020202020204" pitchFamily="34" charset="0"/>
              <a:buChar char="•"/>
            </a:pPr>
            <a:r>
              <a:rPr lang="en-US" b="0" i="0" dirty="0">
                <a:solidFill>
                  <a:srgbClr val="D1D5DB"/>
                </a:solidFill>
                <a:effectLst/>
                <a:latin typeface="Söhne"/>
              </a:rPr>
              <a:t>"ML's significance extends to healthcare, where it aids in early illness diagnosis."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"However, it's crucial to acknowledge challenges like adversarial attacks where </a:t>
            </a:r>
            <a:r>
              <a:rPr lang="en-US" sz="1200" dirty="0">
                <a:solidFill>
                  <a:srgbClr val="FFFFFF"/>
                </a:solidFill>
                <a:latin typeface="Poppins Light"/>
              </a:rPr>
              <a:t>the ML algorithms can be fooled by hackers to modify data can also happen.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Even though this has so many advantages it is wise to know that </a:t>
            </a:r>
            <a:r>
              <a:rPr lang="en-US" sz="1200" dirty="0">
                <a:solidFill>
                  <a:srgbClr val="FFFFFF"/>
                </a:solidFill>
                <a:latin typeface="Poppins Light"/>
              </a:rPr>
              <a:t>Research is needed to preserve the effectiveness of anomaly detection in security applications.</a:t>
            </a:r>
          </a:p>
          <a:p>
            <a:pPr algn="l">
              <a:buFont typeface="Arial" panose="020B0604020202020204" pitchFamily="34" charset="0"/>
              <a:buChar char="•"/>
            </a:pP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F2EDEC6A-F433-488B-80F9-55B4D1DC6970}" type="slidenum">
              <a:rPr lang="en-US" smtClean="0"/>
              <a:t>7</a:t>
            </a:fld>
            <a:endParaRPr lang="en-US"/>
          </a:p>
        </p:txBody>
      </p:sp>
    </p:spTree>
    <p:extLst>
      <p:ext uri="{BB962C8B-B14F-4D97-AF65-F5344CB8AC3E}">
        <p14:creationId xmlns:p14="http://schemas.microsoft.com/office/powerpoint/2010/main" val="159017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"Let's explore the impact of Natural Language Processing and Text Mining."</a:t>
            </a:r>
          </a:p>
          <a:p>
            <a:pPr algn="l">
              <a:buFont typeface="Arial" panose="020B0604020202020204" pitchFamily="34" charset="0"/>
              <a:buChar char="•"/>
            </a:pPr>
            <a:r>
              <a:rPr lang="en-US" b="0" i="0" dirty="0">
                <a:solidFill>
                  <a:srgbClr val="D1D5DB"/>
                </a:solidFill>
                <a:effectLst/>
                <a:latin typeface="Söhne"/>
              </a:rPr>
              <a:t>"NLP enables computers to understand and analyze human language, extracting valuable insights from textual data."</a:t>
            </a:r>
          </a:p>
          <a:p>
            <a:pPr algn="l">
              <a:buFont typeface="Arial" panose="020B0604020202020204" pitchFamily="34" charset="0"/>
              <a:buChar char="•"/>
            </a:pPr>
            <a:r>
              <a:rPr lang="en-US" b="0" i="0" dirty="0">
                <a:solidFill>
                  <a:srgbClr val="D1D5DB"/>
                </a:solidFill>
                <a:effectLst/>
                <a:latin typeface="Söhne"/>
              </a:rPr>
              <a:t>"For instance, sentiment analysis assesses public opinion toward products, services, or events, benefiting businesses."</a:t>
            </a:r>
          </a:p>
          <a:p>
            <a:pPr algn="l">
              <a:buFont typeface="Arial" panose="020B0604020202020204" pitchFamily="34" charset="0"/>
              <a:buChar char="•"/>
            </a:pPr>
            <a:r>
              <a:rPr lang="en-US" b="0" i="0" dirty="0">
                <a:solidFill>
                  <a:srgbClr val="D1D5DB"/>
                </a:solidFill>
                <a:effectLst/>
                <a:latin typeface="Söhne"/>
              </a:rPr>
              <a:t>""Text mining techniques, such as content classification and entity extraction, play a pivotal role in enhancing various aspects of information management. These techniques empower search engines to deliver more relevant and accurate search results, greatly improving the user experience. Moreover, they streamline document examination, making it easier to extract valuable information from large volumes of unstructured text data. As a result, businesses and professionals across industries benefit from more efficient and effective information retrieval and analysis.</a:t>
            </a:r>
          </a:p>
          <a:p>
            <a:pPr algn="l">
              <a:buFont typeface="Arial" panose="020B0604020202020204" pitchFamily="34" charset="0"/>
              <a:buChar char="•"/>
            </a:pPr>
            <a:r>
              <a:rPr lang="en-US" b="0" i="0" dirty="0">
                <a:solidFill>
                  <a:srgbClr val="D1D5DB"/>
                </a:solidFill>
                <a:effectLst/>
                <a:latin typeface="Söhne"/>
              </a:rPr>
              <a:t>""Challenges arise from the complexity of language, contextual intricacies, and privacy issues. Language is intricate, context matters greatly, and privacy concerns must be considered when working with textual data. These challenges require careful handling to ensure effective and ethical use of language processing technologies."</a:t>
            </a:r>
            <a:endParaRPr lang="en-US" dirty="0"/>
          </a:p>
        </p:txBody>
      </p:sp>
      <p:sp>
        <p:nvSpPr>
          <p:cNvPr id="4" name="Slide Number Placeholder 3"/>
          <p:cNvSpPr>
            <a:spLocks noGrp="1"/>
          </p:cNvSpPr>
          <p:nvPr>
            <p:ph type="sldNum" sz="quarter" idx="5"/>
          </p:nvPr>
        </p:nvSpPr>
        <p:spPr/>
        <p:txBody>
          <a:bodyPr/>
          <a:lstStyle/>
          <a:p>
            <a:fld id="{F2EDEC6A-F433-488B-80F9-55B4D1DC6970}" type="slidenum">
              <a:rPr lang="en-US" smtClean="0"/>
              <a:t>8</a:t>
            </a:fld>
            <a:endParaRPr lang="en-US"/>
          </a:p>
        </p:txBody>
      </p:sp>
    </p:spTree>
    <p:extLst>
      <p:ext uri="{BB962C8B-B14F-4D97-AF65-F5344CB8AC3E}">
        <p14:creationId xmlns:p14="http://schemas.microsoft.com/office/powerpoint/2010/main" val="627212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During this presentation, we've delved into the mutually beneficial partnership that exists between Machine Learning and data management. It's a relationship where ML complements data management and vice versa, forming a dynamic synergy.</a:t>
            </a:r>
          </a:p>
          <a:p>
            <a:endParaRPr lang="en-US" b="0" i="0" dirty="0">
              <a:solidFill>
                <a:srgbClr val="D1D5DB"/>
              </a:solidFill>
              <a:effectLst/>
              <a:latin typeface="Söhne"/>
            </a:endParaRPr>
          </a:p>
          <a:p>
            <a:r>
              <a:rPr lang="en-US" b="0" i="0" dirty="0">
                <a:solidFill>
                  <a:srgbClr val="D1D5DB"/>
                </a:solidFill>
                <a:effectLst/>
                <a:latin typeface="Söhne"/>
              </a:rPr>
              <a:t>We've learned that Machine Learning simplifies complex data processing tasks, automating them and ensuring accuracy. It elevates data analysis by providing deeper insights and predictions. Furthermore, ML reinforces security measures by automating anomaly detection, safeguarding sensitive data, and enhancing cybersecurity.</a:t>
            </a:r>
          </a:p>
          <a:p>
            <a:endParaRPr lang="en-US" b="0" i="0" dirty="0">
              <a:solidFill>
                <a:srgbClr val="D1D5DB"/>
              </a:solidFill>
              <a:effectLst/>
              <a:latin typeface="Söhne"/>
            </a:endParaRPr>
          </a:p>
          <a:p>
            <a:r>
              <a:rPr lang="en-US" b="0" i="0" dirty="0">
                <a:solidFill>
                  <a:srgbClr val="D1D5DB"/>
                </a:solidFill>
                <a:effectLst/>
                <a:latin typeface="Söhne"/>
              </a:rPr>
              <a:t>The integration of Machine Learning and data management is not a static concept; it's a dynamic and evolving force that is reshaping the future of data-driven enterprises. As ML technologies advance, their impact on data management becomes more profound, opening up new possibilities for organizations in various industries</a:t>
            </a:r>
          </a:p>
          <a:p>
            <a:endParaRPr lang="en-US" b="0" i="0" dirty="0">
              <a:solidFill>
                <a:srgbClr val="D1D5DB"/>
              </a:solidFill>
              <a:effectLst/>
              <a:latin typeface="Söhne"/>
            </a:endParaRPr>
          </a:p>
          <a:p>
            <a:r>
              <a:rPr lang="en-US" b="0" i="0" dirty="0">
                <a:solidFill>
                  <a:srgbClr val="D1D5DB"/>
                </a:solidFill>
                <a:effectLst/>
                <a:latin typeface="Söhne"/>
              </a:rPr>
              <a:t>Lastly, I want to express my gratitude for your time and attention during this presentation. We've embarked on a journey through the transformative world of Machine Learning and data management, and I hope you've gained valuable insights into the potential, challenges, and collaborative opportunities that lie ahead in this ever-evolving field</a:t>
            </a:r>
            <a:endParaRPr lang="en-US" dirty="0"/>
          </a:p>
        </p:txBody>
      </p:sp>
      <p:sp>
        <p:nvSpPr>
          <p:cNvPr id="4" name="Slide Number Placeholder 3"/>
          <p:cNvSpPr>
            <a:spLocks noGrp="1"/>
          </p:cNvSpPr>
          <p:nvPr>
            <p:ph type="sldNum" sz="quarter" idx="5"/>
          </p:nvPr>
        </p:nvSpPr>
        <p:spPr/>
        <p:txBody>
          <a:bodyPr/>
          <a:lstStyle/>
          <a:p>
            <a:fld id="{F2EDEC6A-F433-488B-80F9-55B4D1DC6970}" type="slidenum">
              <a:rPr lang="en-US" smtClean="0"/>
              <a:t>9</a:t>
            </a:fld>
            <a:endParaRPr lang="en-US"/>
          </a:p>
        </p:txBody>
      </p:sp>
    </p:spTree>
    <p:extLst>
      <p:ext uri="{BB962C8B-B14F-4D97-AF65-F5344CB8AC3E}">
        <p14:creationId xmlns:p14="http://schemas.microsoft.com/office/powerpoint/2010/main" val="172485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4.svg"/><Relationship Id="rId5" Type="http://schemas.openxmlformats.org/officeDocument/2006/relationships/image" Target="../media/image19.sv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txBody>
          <a:bodyPr/>
          <a:lstStyle/>
          <a:p>
            <a:endParaRPr lang="en-US"/>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5"/>
            <a:stretch>
              <a:fillRect/>
            </a:stretch>
          </a:blipFill>
        </p:spPr>
        <p:txBody>
          <a:bodyPr/>
          <a:lstStyle/>
          <a:p>
            <a:endParaRPr lang="en-US"/>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2657290" y="7230445"/>
            <a:ext cx="6926813" cy="462947"/>
          </a:xfrm>
          <a:prstGeom prst="rect">
            <a:avLst/>
          </a:prstGeom>
        </p:spPr>
        <p:txBody>
          <a:bodyPr lIns="0" tIns="0" rIns="0" bIns="0" rtlCol="0" anchor="t">
            <a:spAutoFit/>
          </a:bodyPr>
          <a:lstStyle/>
          <a:p>
            <a:pPr algn="ctr">
              <a:lnSpc>
                <a:spcPts val="3799"/>
              </a:lnSpc>
            </a:pPr>
            <a:r>
              <a:rPr lang="en-US" sz="2714" dirty="0">
                <a:solidFill>
                  <a:schemeClr val="bg1"/>
                </a:solidFill>
                <a:latin typeface="Poppins Light"/>
              </a:rPr>
              <a:t>By Nirosh Ravindran</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6"/>
            <a:stretch>
              <a:fillRect/>
            </a:stretch>
          </a:blipFill>
        </p:spPr>
        <p:txBody>
          <a:bodyPr/>
          <a:lstStyle/>
          <a:p>
            <a:endParaRPr lang="en-US"/>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226177" y="3235681"/>
            <a:ext cx="11789040" cy="3270126"/>
          </a:xfrm>
          <a:prstGeom prst="rect">
            <a:avLst/>
          </a:prstGeom>
        </p:spPr>
        <p:txBody>
          <a:bodyPr lIns="0" tIns="0" rIns="0" bIns="0" rtlCol="0" anchor="t">
            <a:spAutoFit/>
          </a:bodyPr>
          <a:lstStyle/>
          <a:p>
            <a:pPr algn="ctr">
              <a:lnSpc>
                <a:spcPts val="8530"/>
              </a:lnSpc>
            </a:pPr>
            <a:r>
              <a:rPr lang="en-US" sz="11847" dirty="0">
                <a:solidFill>
                  <a:schemeClr val="bg1"/>
                </a:solidFill>
                <a:latin typeface="Computer Says No"/>
              </a:rPr>
              <a:t>MACHINE LEARNING </a:t>
            </a:r>
          </a:p>
          <a:p>
            <a:pPr algn="ctr">
              <a:lnSpc>
                <a:spcPts val="8530"/>
              </a:lnSpc>
            </a:pPr>
            <a:r>
              <a:rPr lang="en-US" sz="11847" dirty="0">
                <a:solidFill>
                  <a:schemeClr val="bg1"/>
                </a:solidFill>
                <a:latin typeface="Computer Says No"/>
              </a:rPr>
              <a:t>AND</a:t>
            </a:r>
          </a:p>
          <a:p>
            <a:pPr algn="ctr">
              <a:lnSpc>
                <a:spcPts val="8530"/>
              </a:lnSpc>
            </a:pPr>
            <a:r>
              <a:rPr lang="en-US" sz="11847" dirty="0">
                <a:solidFill>
                  <a:schemeClr val="bg1"/>
                </a:solidFill>
                <a:latin typeface="Computer Says No"/>
              </a:rPr>
              <a:t>DATA MANAGEMENT</a:t>
            </a:r>
          </a:p>
        </p:txBody>
      </p:sp>
      <p:sp>
        <p:nvSpPr>
          <p:cNvPr id="10" name="Freeform 10"/>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8"/>
            <a:stretch>
              <a:fillRect/>
            </a:stretch>
          </a:blipFill>
        </p:spPr>
        <p:txBody>
          <a:bodyPr/>
          <a:lstStyle/>
          <a:p>
            <a:endParaRPr lang="en-US"/>
          </a:p>
        </p:txBody>
      </p:sp>
      <p:sp>
        <p:nvSpPr>
          <p:cNvPr id="11" name="TextBox 11"/>
          <p:cNvSpPr txBox="1"/>
          <p:nvPr/>
        </p:nvSpPr>
        <p:spPr>
          <a:xfrm>
            <a:off x="226177" y="6664344"/>
            <a:ext cx="11789040" cy="538609"/>
          </a:xfrm>
          <a:prstGeom prst="rect">
            <a:avLst/>
          </a:prstGeom>
        </p:spPr>
        <p:txBody>
          <a:bodyPr lIns="0" tIns="0" rIns="0" bIns="0" rtlCol="0" anchor="t">
            <a:spAutoFit/>
          </a:bodyPr>
          <a:lstStyle/>
          <a:p>
            <a:pPr algn="ctr">
              <a:lnSpc>
                <a:spcPts val="4211"/>
              </a:lnSpc>
            </a:pPr>
            <a:r>
              <a:rPr lang="en-US" sz="5848" dirty="0">
                <a:solidFill>
                  <a:schemeClr val="bg1"/>
                </a:solidFill>
                <a:latin typeface="Computer Says No"/>
              </a:rPr>
              <a:t>REASEARCH REPORT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en-US"/>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3"/>
            <a:stretch>
              <a:fillRect/>
            </a:stretch>
          </a:blipFill>
        </p:spPr>
        <p:txBody>
          <a:bodyPr/>
          <a:lstStyle/>
          <a:p>
            <a:endParaRPr lang="en-US"/>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028700" y="4234201"/>
            <a:ext cx="10684455" cy="5404465"/>
            <a:chOff x="0" y="0"/>
            <a:chExt cx="14245940" cy="7205953"/>
          </a:xfrm>
        </p:grpSpPr>
        <p:sp>
          <p:nvSpPr>
            <p:cNvPr id="5" name="AutoShape 5"/>
            <p:cNvSpPr/>
            <p:nvPr/>
          </p:nvSpPr>
          <p:spPr>
            <a:xfrm flipV="1">
              <a:off x="27420" y="0"/>
              <a:ext cx="0" cy="7205953"/>
            </a:xfrm>
            <a:prstGeom prst="line">
              <a:avLst/>
            </a:prstGeom>
            <a:ln w="54841"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7178533"/>
              <a:ext cx="14245940" cy="0"/>
            </a:xfrm>
            <a:prstGeom prst="line">
              <a:avLst/>
            </a:prstGeom>
            <a:ln w="54841" cap="flat">
              <a:solidFill>
                <a:srgbClr val="FFFFFF"/>
              </a:solidFill>
              <a:prstDash val="solid"/>
              <a:headEnd type="none" w="sm" len="sm"/>
              <a:tailEnd type="none" w="sm" len="sm"/>
            </a:ln>
          </p:spPr>
          <p:txBody>
            <a:bodyPr/>
            <a:lstStyle/>
            <a:p>
              <a:endParaRPr lang="en-US"/>
            </a:p>
          </p:txBody>
        </p:sp>
      </p:grpSp>
      <p:sp>
        <p:nvSpPr>
          <p:cNvPr id="7" name="Freeform 7"/>
          <p:cNvSpPr/>
          <p:nvPr/>
        </p:nvSpPr>
        <p:spPr>
          <a:xfrm>
            <a:off x="12089126"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5326275" y="925954"/>
            <a:ext cx="8382189" cy="1102866"/>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TABLE OF CONTENTS</a:t>
            </a:r>
          </a:p>
        </p:txBody>
      </p:sp>
      <p:sp>
        <p:nvSpPr>
          <p:cNvPr id="9" name="TextBox 9"/>
          <p:cNvSpPr txBox="1"/>
          <p:nvPr/>
        </p:nvSpPr>
        <p:spPr>
          <a:xfrm>
            <a:off x="4554765" y="2889306"/>
            <a:ext cx="8872857" cy="6141762"/>
          </a:xfrm>
          <a:prstGeom prst="rect">
            <a:avLst/>
          </a:prstGeom>
        </p:spPr>
        <p:txBody>
          <a:bodyPr lIns="0" tIns="0" rIns="0" bIns="0" rtlCol="0" anchor="t">
            <a:spAutoFit/>
          </a:bodyPr>
          <a:lstStyle/>
          <a:p>
            <a:pPr marL="744499" lvl="1" indent="-372249">
              <a:lnSpc>
                <a:spcPts val="4827"/>
              </a:lnSpc>
              <a:buFont typeface="Arial"/>
              <a:buChar char="•"/>
            </a:pPr>
            <a:r>
              <a:rPr lang="en-US" sz="3448" dirty="0">
                <a:solidFill>
                  <a:srgbClr val="FFFFFF"/>
                </a:solidFill>
                <a:latin typeface="Poppins Light"/>
              </a:rPr>
              <a:t>Introduction</a:t>
            </a:r>
          </a:p>
          <a:p>
            <a:pPr marL="744499" lvl="1" indent="-372249">
              <a:lnSpc>
                <a:spcPts val="4827"/>
              </a:lnSpc>
              <a:buFont typeface="Arial"/>
              <a:buChar char="•"/>
            </a:pPr>
            <a:r>
              <a:rPr lang="en-US" sz="3448" dirty="0">
                <a:solidFill>
                  <a:srgbClr val="FFFFFF"/>
                </a:solidFill>
                <a:latin typeface="Poppins Light"/>
              </a:rPr>
              <a:t>Enhancing Data Processing</a:t>
            </a:r>
          </a:p>
          <a:p>
            <a:pPr marL="744499" lvl="1" indent="-372249">
              <a:lnSpc>
                <a:spcPts val="4827"/>
              </a:lnSpc>
              <a:buFont typeface="Arial"/>
              <a:buChar char="•"/>
            </a:pPr>
            <a:r>
              <a:rPr lang="en-US" sz="3448" dirty="0">
                <a:solidFill>
                  <a:srgbClr val="FFFFFF"/>
                </a:solidFill>
                <a:latin typeface="Poppins Light"/>
              </a:rPr>
              <a:t>Data analysis and pattern recognition</a:t>
            </a:r>
          </a:p>
          <a:p>
            <a:pPr marL="744499" lvl="1" indent="-372249">
              <a:lnSpc>
                <a:spcPts val="4827"/>
              </a:lnSpc>
              <a:buFont typeface="Arial"/>
              <a:buChar char="•"/>
            </a:pPr>
            <a:r>
              <a:rPr lang="en-US" sz="3448" dirty="0">
                <a:solidFill>
                  <a:srgbClr val="FFFFFF"/>
                </a:solidFill>
                <a:latin typeface="Poppins Light"/>
              </a:rPr>
              <a:t>Predictive analysis and decision support</a:t>
            </a:r>
          </a:p>
          <a:p>
            <a:pPr marL="744499" lvl="1" indent="-372249">
              <a:lnSpc>
                <a:spcPts val="4827"/>
              </a:lnSpc>
              <a:buFont typeface="Arial"/>
              <a:buChar char="•"/>
            </a:pPr>
            <a:r>
              <a:rPr lang="en-US" sz="3448" dirty="0">
                <a:solidFill>
                  <a:srgbClr val="FFFFFF"/>
                </a:solidFill>
                <a:latin typeface="Poppins Light"/>
              </a:rPr>
              <a:t>Anomaly detection and security</a:t>
            </a:r>
          </a:p>
          <a:p>
            <a:pPr marL="766090" lvl="1" indent="-383045">
              <a:lnSpc>
                <a:spcPts val="4967"/>
              </a:lnSpc>
              <a:buFont typeface="Arial"/>
              <a:buChar char="•"/>
            </a:pPr>
            <a:r>
              <a:rPr lang="en-US" sz="3548" dirty="0">
                <a:solidFill>
                  <a:srgbClr val="FFFFFF"/>
                </a:solidFill>
                <a:latin typeface="Poppins Light"/>
              </a:rPr>
              <a:t>Natural Language Processing and Text Mining</a:t>
            </a:r>
          </a:p>
          <a:p>
            <a:pPr marL="744499" lvl="1" indent="-372249">
              <a:lnSpc>
                <a:spcPts val="4827"/>
              </a:lnSpc>
              <a:buFont typeface="Arial"/>
              <a:buChar char="•"/>
            </a:pPr>
            <a:r>
              <a:rPr lang="en-US" sz="3448" dirty="0">
                <a:solidFill>
                  <a:srgbClr val="FFFFFF"/>
                </a:solidFill>
                <a:latin typeface="Poppins Light"/>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760056" y="1948295"/>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0" y="1254332"/>
            <a:ext cx="82713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INTRODUCTION</a:t>
            </a:r>
          </a:p>
        </p:txBody>
      </p:sp>
      <p:sp>
        <p:nvSpPr>
          <p:cNvPr id="4" name="TextBox 4"/>
          <p:cNvSpPr txBox="1"/>
          <p:nvPr/>
        </p:nvSpPr>
        <p:spPr>
          <a:xfrm>
            <a:off x="0" y="3068172"/>
            <a:ext cx="14129368" cy="7218828"/>
          </a:xfrm>
          <a:prstGeom prst="rect">
            <a:avLst/>
          </a:prstGeom>
        </p:spPr>
        <p:txBody>
          <a:bodyPr lIns="0" tIns="0" rIns="0" bIns="0" rtlCol="0" anchor="t">
            <a:spAutoFit/>
          </a:bodyPr>
          <a:lstStyle/>
          <a:p>
            <a:pPr marL="738198" lvl="1" indent="-369099">
              <a:lnSpc>
                <a:spcPts val="4786"/>
              </a:lnSpc>
              <a:buFont typeface="Arial"/>
              <a:buChar char="•"/>
            </a:pPr>
            <a:r>
              <a:rPr lang="en-US" sz="3419">
                <a:solidFill>
                  <a:srgbClr val="FFFFFF"/>
                </a:solidFill>
                <a:latin typeface="Poppins Light"/>
              </a:rPr>
              <a:t>Machine learning (ML) is a technology that allows computers to make predictions using the data provided without any explicit programming</a:t>
            </a:r>
          </a:p>
          <a:p>
            <a:pPr>
              <a:lnSpc>
                <a:spcPts val="4786"/>
              </a:lnSpc>
            </a:pPr>
            <a:endParaRPr lang="en-US" sz="3419">
              <a:solidFill>
                <a:srgbClr val="FFFFFF"/>
              </a:solidFill>
              <a:latin typeface="Poppins Light"/>
            </a:endParaRPr>
          </a:p>
          <a:p>
            <a:pPr marL="738198" lvl="1" indent="-369099">
              <a:lnSpc>
                <a:spcPts val="4786"/>
              </a:lnSpc>
              <a:buFont typeface="Arial"/>
              <a:buChar char="•"/>
            </a:pPr>
            <a:r>
              <a:rPr lang="en-US" sz="3419">
                <a:solidFill>
                  <a:srgbClr val="FFFFFF"/>
                </a:solidFill>
                <a:latin typeface="Poppins Light"/>
              </a:rPr>
              <a:t>Both ML and databases have a mutual relationship, even though they are two different concepts they still tend to help each other out with large and complex data.</a:t>
            </a:r>
          </a:p>
          <a:p>
            <a:pPr>
              <a:lnSpc>
                <a:spcPts val="4786"/>
              </a:lnSpc>
            </a:pPr>
            <a:endParaRPr lang="en-US" sz="3419">
              <a:solidFill>
                <a:srgbClr val="FFFFFF"/>
              </a:solidFill>
              <a:latin typeface="Poppins Light"/>
            </a:endParaRPr>
          </a:p>
          <a:p>
            <a:pPr marL="738198" lvl="1" indent="-369099">
              <a:lnSpc>
                <a:spcPts val="4786"/>
              </a:lnSpc>
              <a:buFont typeface="Arial"/>
              <a:buChar char="•"/>
            </a:pPr>
            <a:r>
              <a:rPr lang="en-US" sz="3419">
                <a:solidFill>
                  <a:srgbClr val="FFFFFF"/>
                </a:solidFill>
                <a:latin typeface="Poppins Light"/>
              </a:rPr>
              <a:t>When the ML techniques are combined with the database management systems, they can help organize, store, retrieve, and make decisions from the data more efficiently.</a:t>
            </a:r>
          </a:p>
          <a:p>
            <a:pPr>
              <a:lnSpc>
                <a:spcPts val="4786"/>
              </a:lnSpc>
            </a:pPr>
            <a:endParaRPr lang="en-US" sz="3419">
              <a:solidFill>
                <a:srgbClr val="FFFFFF"/>
              </a:solidFill>
              <a:latin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465544" y="0"/>
            <a:ext cx="6988487" cy="5595357"/>
          </a:xfrm>
          <a:custGeom>
            <a:avLst/>
            <a:gdLst/>
            <a:ahLst/>
            <a:cxnLst/>
            <a:rect l="l" t="t" r="r" b="b"/>
            <a:pathLst>
              <a:path w="6988487" h="5595357">
                <a:moveTo>
                  <a:pt x="0" y="0"/>
                </a:moveTo>
                <a:lnTo>
                  <a:pt x="6988488" y="0"/>
                </a:lnTo>
                <a:lnTo>
                  <a:pt x="6988488" y="5595357"/>
                </a:lnTo>
                <a:lnTo>
                  <a:pt x="0" y="5595357"/>
                </a:lnTo>
                <a:lnTo>
                  <a:pt x="0" y="0"/>
                </a:lnTo>
                <a:close/>
              </a:path>
            </a:pathLst>
          </a:custGeom>
          <a:blipFill>
            <a:blip r:embed="rId3"/>
            <a:stretch>
              <a:fillRect/>
            </a:stretch>
          </a:blipFill>
        </p:spPr>
        <p:txBody>
          <a:bodyPr/>
          <a:lstStyle/>
          <a:p>
            <a:endParaRPr lang="en-US"/>
          </a:p>
        </p:txBody>
      </p:sp>
      <p:sp>
        <p:nvSpPr>
          <p:cNvPr id="3" name="Freeform 3"/>
          <p:cNvSpPr/>
          <p:nvPr/>
        </p:nvSpPr>
        <p:spPr>
          <a:xfrm>
            <a:off x="13952405" y="7094984"/>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4522944" y="208584"/>
            <a:ext cx="12980373"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ENHANCING DATA PROCESSING</a:t>
            </a:r>
          </a:p>
        </p:txBody>
      </p:sp>
      <p:sp>
        <p:nvSpPr>
          <p:cNvPr id="5" name="TextBox 5"/>
          <p:cNvSpPr txBox="1"/>
          <p:nvPr/>
        </p:nvSpPr>
        <p:spPr>
          <a:xfrm>
            <a:off x="4130602" y="1296408"/>
            <a:ext cx="13765056" cy="3929801"/>
          </a:xfrm>
          <a:prstGeom prst="rect">
            <a:avLst/>
          </a:prstGeom>
        </p:spPr>
        <p:txBody>
          <a:bodyPr lIns="0" tIns="0" rIns="0" bIns="0" rtlCol="0" anchor="t">
            <a:spAutoFit/>
          </a:bodyPr>
          <a:lstStyle/>
          <a:p>
            <a:pPr marL="594590" lvl="1" indent="-297295">
              <a:lnSpc>
                <a:spcPts val="4461"/>
              </a:lnSpc>
              <a:buFont typeface="Arial"/>
              <a:buChar char="•"/>
            </a:pPr>
            <a:r>
              <a:rPr lang="en-US" sz="2754">
                <a:solidFill>
                  <a:srgbClr val="FFFFFF"/>
                </a:solidFill>
                <a:latin typeface="Poppins Light"/>
              </a:rPr>
              <a:t>Data processing is done by Machine Learning to automate data preparation and integration tasks.</a:t>
            </a:r>
          </a:p>
          <a:p>
            <a:pPr marL="594590" lvl="1" indent="-297295">
              <a:lnSpc>
                <a:spcPts val="4461"/>
              </a:lnSpc>
              <a:buFont typeface="Arial"/>
              <a:buChar char="•"/>
            </a:pPr>
            <a:r>
              <a:rPr lang="en-US" sz="2754">
                <a:solidFill>
                  <a:srgbClr val="FFFFFF"/>
                </a:solidFill>
                <a:latin typeface="Poppins Light"/>
              </a:rPr>
              <a:t>Errors in data, data duplication, and missing values in the database are all detected by the algorithms used in the ML to ensure accuracy and efficiency.</a:t>
            </a:r>
          </a:p>
          <a:p>
            <a:pPr marL="594590" lvl="1" indent="-297295">
              <a:lnSpc>
                <a:spcPts val="4461"/>
              </a:lnSpc>
              <a:buFont typeface="Arial"/>
              <a:buChar char="•"/>
            </a:pPr>
            <a:r>
              <a:rPr lang="en-US" sz="2754">
                <a:solidFill>
                  <a:srgbClr val="FFFFFF"/>
                </a:solidFill>
                <a:latin typeface="Poppins Light"/>
              </a:rPr>
              <a:t>ML solutions connect records across diverse datasets using similarity metrics and probabilistic models, resulting in reliable data consolidation.</a:t>
            </a:r>
          </a:p>
        </p:txBody>
      </p:sp>
      <p:sp>
        <p:nvSpPr>
          <p:cNvPr id="6" name="TextBox 6"/>
          <p:cNvSpPr txBox="1"/>
          <p:nvPr/>
        </p:nvSpPr>
        <p:spPr>
          <a:xfrm>
            <a:off x="1539856" y="5476878"/>
            <a:ext cx="9244679"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BENEFITS AND IMPACTS</a:t>
            </a:r>
          </a:p>
        </p:txBody>
      </p:sp>
      <p:sp>
        <p:nvSpPr>
          <p:cNvPr id="7" name="TextBox 7"/>
          <p:cNvSpPr txBox="1"/>
          <p:nvPr/>
        </p:nvSpPr>
        <p:spPr>
          <a:xfrm>
            <a:off x="1028700" y="6348641"/>
            <a:ext cx="13765056" cy="3367826"/>
          </a:xfrm>
          <a:prstGeom prst="rect">
            <a:avLst/>
          </a:prstGeom>
        </p:spPr>
        <p:txBody>
          <a:bodyPr lIns="0" tIns="0" rIns="0" bIns="0" rtlCol="0" anchor="t">
            <a:spAutoFit/>
          </a:bodyPr>
          <a:lstStyle/>
          <a:p>
            <a:pPr marL="594590" lvl="1" indent="-297295">
              <a:lnSpc>
                <a:spcPts val="4461"/>
              </a:lnSpc>
              <a:buFont typeface="Arial"/>
              <a:buChar char="•"/>
            </a:pPr>
            <a:r>
              <a:rPr lang="en-US" sz="2754">
                <a:solidFill>
                  <a:srgbClr val="FFFFFF"/>
                </a:solidFill>
                <a:latin typeface="Poppins Light"/>
              </a:rPr>
              <a:t>Data engineers and analyst are benefitted by ML-driven data processing when it saves time, resources, and data privacy and integrity.</a:t>
            </a:r>
          </a:p>
          <a:p>
            <a:pPr marL="594590" lvl="1" indent="-297295">
              <a:lnSpc>
                <a:spcPts val="4461"/>
              </a:lnSpc>
              <a:buFont typeface="Arial"/>
              <a:buChar char="•"/>
            </a:pPr>
            <a:r>
              <a:rPr lang="en-US" sz="2754">
                <a:solidFill>
                  <a:srgbClr val="FFFFFF"/>
                </a:solidFill>
                <a:latin typeface="Poppins Light"/>
              </a:rPr>
              <a:t>In business, making immediate and informed decision with a large set of data is vital for business continuity.</a:t>
            </a:r>
          </a:p>
          <a:p>
            <a:pPr marL="594590" lvl="1" indent="-297295">
              <a:lnSpc>
                <a:spcPts val="4461"/>
              </a:lnSpc>
              <a:buFont typeface="Arial"/>
              <a:buChar char="•"/>
            </a:pPr>
            <a:r>
              <a:rPr lang="en-US" sz="2754">
                <a:solidFill>
                  <a:srgbClr val="FFFFFF"/>
                </a:solidFill>
                <a:latin typeface="Poppins Light"/>
              </a:rPr>
              <a:t>Data integrity and privacy are maintained throughout the data lifecycle, especially in highly regulated domains like healthcare.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txBody>
          <a:bodyPr/>
          <a:lstStyle/>
          <a:p>
            <a:endParaRPr lang="en-US"/>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0" y="451528"/>
            <a:ext cx="9944263" cy="2962349"/>
          </a:xfrm>
          <a:prstGeom prst="rect">
            <a:avLst/>
          </a:prstGeom>
        </p:spPr>
        <p:txBody>
          <a:bodyPr lIns="0" tIns="0" rIns="0" bIns="0" rtlCol="0" anchor="t">
            <a:spAutoFit/>
          </a:bodyPr>
          <a:lstStyle/>
          <a:p>
            <a:pPr algn="ctr">
              <a:lnSpc>
                <a:spcPts val="7693"/>
              </a:lnSpc>
            </a:pPr>
            <a:r>
              <a:rPr lang="en-US" sz="10686" dirty="0">
                <a:solidFill>
                  <a:schemeClr val="bg1"/>
                </a:solidFill>
                <a:latin typeface="Computer Says No"/>
              </a:rPr>
              <a:t>DATA ANALYSIS</a:t>
            </a:r>
          </a:p>
          <a:p>
            <a:pPr algn="ctr">
              <a:lnSpc>
                <a:spcPts val="7693"/>
              </a:lnSpc>
            </a:pPr>
            <a:r>
              <a:rPr lang="en-US" sz="10686" dirty="0">
                <a:solidFill>
                  <a:schemeClr val="bg1"/>
                </a:solidFill>
                <a:latin typeface="Computer Says No"/>
              </a:rPr>
              <a:t>AND PATTERN RECOGNITION</a:t>
            </a:r>
          </a:p>
          <a:p>
            <a:pPr marL="0" lvl="0" indent="0" algn="ctr">
              <a:lnSpc>
                <a:spcPts val="7693"/>
              </a:lnSpc>
              <a:spcBef>
                <a:spcPct val="0"/>
              </a:spcBef>
            </a:pPr>
            <a:endParaRPr lang="en-US" sz="10686" dirty="0">
              <a:solidFill>
                <a:srgbClr val="6866E1"/>
              </a:solidFill>
              <a:latin typeface="Computer Says No"/>
            </a:endParaRPr>
          </a:p>
        </p:txBody>
      </p:sp>
      <p:sp>
        <p:nvSpPr>
          <p:cNvPr id="6" name="TextBox 6"/>
          <p:cNvSpPr txBox="1"/>
          <p:nvPr/>
        </p:nvSpPr>
        <p:spPr>
          <a:xfrm>
            <a:off x="1028700" y="6284842"/>
            <a:ext cx="9210579" cy="2466138"/>
          </a:xfrm>
          <a:prstGeom prst="rect">
            <a:avLst/>
          </a:prstGeom>
        </p:spPr>
        <p:txBody>
          <a:bodyPr lIns="0" tIns="0" rIns="0" bIns="0" rtlCol="0" anchor="t">
            <a:spAutoFit/>
          </a:bodyPr>
          <a:lstStyle/>
          <a:p>
            <a:pPr marL="658800" lvl="1" indent="-329400" algn="ctr">
              <a:lnSpc>
                <a:spcPts val="4943"/>
              </a:lnSpc>
              <a:buFont typeface="Arial"/>
              <a:buChar char="•"/>
            </a:pPr>
            <a:r>
              <a:rPr lang="en-US" sz="3051">
                <a:solidFill>
                  <a:srgbClr val="FFFFFF"/>
                </a:solidFill>
                <a:latin typeface="Poppins Light"/>
              </a:rPr>
              <a:t>ML handles large and complex datasets with accuracy and efficiency, and adapts to changing data patterns over time, providing deeper and more nuanced insights</a:t>
            </a:r>
          </a:p>
        </p:txBody>
      </p:sp>
      <p:sp>
        <p:nvSpPr>
          <p:cNvPr id="7" name="TextBox 7"/>
          <p:cNvSpPr txBox="1"/>
          <p:nvPr/>
        </p:nvSpPr>
        <p:spPr>
          <a:xfrm>
            <a:off x="10571271" y="3960043"/>
            <a:ext cx="7716729" cy="3704388"/>
          </a:xfrm>
          <a:prstGeom prst="rect">
            <a:avLst/>
          </a:prstGeom>
        </p:spPr>
        <p:txBody>
          <a:bodyPr lIns="0" tIns="0" rIns="0" bIns="0" rtlCol="0" anchor="t">
            <a:spAutoFit/>
          </a:bodyPr>
          <a:lstStyle/>
          <a:p>
            <a:pPr marL="658800" lvl="1" indent="-329400" algn="ctr">
              <a:lnSpc>
                <a:spcPts val="4943"/>
              </a:lnSpc>
              <a:buFont typeface="Arial"/>
              <a:buChar char="•"/>
            </a:pPr>
            <a:r>
              <a:rPr lang="en-US" sz="3051">
                <a:solidFill>
                  <a:srgbClr val="FFFFFF"/>
                </a:solidFill>
                <a:latin typeface="Poppins Light"/>
              </a:rPr>
              <a:t>ML enables various applications such as market segmentation, consumer profiling, social network analysis, medical image diagnosis, spam detection, and recommendation systems</a:t>
            </a:r>
          </a:p>
        </p:txBody>
      </p:sp>
      <p:sp>
        <p:nvSpPr>
          <p:cNvPr id="8" name="TextBox 8"/>
          <p:cNvSpPr txBox="1"/>
          <p:nvPr/>
        </p:nvSpPr>
        <p:spPr>
          <a:xfrm>
            <a:off x="200957" y="2332368"/>
            <a:ext cx="9743306" cy="1847013"/>
          </a:xfrm>
          <a:prstGeom prst="rect">
            <a:avLst/>
          </a:prstGeom>
        </p:spPr>
        <p:txBody>
          <a:bodyPr lIns="0" tIns="0" rIns="0" bIns="0" rtlCol="0" anchor="t">
            <a:spAutoFit/>
          </a:bodyPr>
          <a:lstStyle/>
          <a:p>
            <a:pPr marL="658800" lvl="1" indent="-329400" algn="ctr">
              <a:lnSpc>
                <a:spcPts val="4943"/>
              </a:lnSpc>
              <a:buFont typeface="Arial"/>
              <a:buChar char="•"/>
            </a:pPr>
            <a:r>
              <a:rPr lang="en-US" sz="3051">
                <a:solidFill>
                  <a:srgbClr val="FFFFFF"/>
                </a:solidFill>
                <a:latin typeface="Poppins Light"/>
              </a:rPr>
              <a:t>Data analysis is done by ML using clustering and classification algorithm to reveal hidden patterns and structures in the data provided</a:t>
            </a:r>
          </a:p>
        </p:txBody>
      </p:sp>
      <p:sp>
        <p:nvSpPr>
          <p:cNvPr id="9" name="TextBox 9"/>
          <p:cNvSpPr txBox="1"/>
          <p:nvPr/>
        </p:nvSpPr>
        <p:spPr>
          <a:xfrm>
            <a:off x="10571271" y="2970543"/>
            <a:ext cx="6601053"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APPLICATION</a:t>
            </a:r>
          </a:p>
        </p:txBody>
      </p:sp>
      <p:sp>
        <p:nvSpPr>
          <p:cNvPr id="10" name="TextBox 10"/>
          <p:cNvSpPr txBox="1"/>
          <p:nvPr/>
        </p:nvSpPr>
        <p:spPr>
          <a:xfrm>
            <a:off x="0" y="5417139"/>
            <a:ext cx="11001517"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ADVANTAGES AND CHALLENGES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324712" y="535171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5400000">
            <a:off x="4978413" y="5410942"/>
            <a:ext cx="8951506" cy="4117693"/>
          </a:xfrm>
          <a:custGeom>
            <a:avLst/>
            <a:gdLst/>
            <a:ahLst/>
            <a:cxnLst/>
            <a:rect l="l" t="t" r="r" b="b"/>
            <a:pathLst>
              <a:path w="8951506" h="4117693">
                <a:moveTo>
                  <a:pt x="0" y="0"/>
                </a:moveTo>
                <a:lnTo>
                  <a:pt x="8951505" y="0"/>
                </a:lnTo>
                <a:lnTo>
                  <a:pt x="8951505" y="4117693"/>
                </a:lnTo>
                <a:lnTo>
                  <a:pt x="0" y="41176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5"/>
            <a:stretch>
              <a:fillRect/>
            </a:stretch>
          </a:blipFill>
        </p:spPr>
        <p:txBody>
          <a:bodyPr/>
          <a:lstStyle/>
          <a:p>
            <a:endParaRPr lang="en-US"/>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6"/>
            <a:stretch>
              <a:fillRect/>
            </a:stretch>
          </a:blipFill>
        </p:spPr>
        <p:txBody>
          <a:bodyPr/>
          <a:lstStyle/>
          <a:p>
            <a:endParaRPr lang="en-US"/>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7"/>
            <a:stretch>
              <a:fillRect/>
            </a:stretch>
          </a:blipFill>
        </p:spPr>
        <p:txBody>
          <a:bodyPr/>
          <a:lstStyle/>
          <a:p>
            <a:endParaRPr lang="en-US"/>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8"/>
            <a:stretch>
              <a:fillRect/>
            </a:stretch>
          </a:blipFill>
        </p:spPr>
        <p:txBody>
          <a:bodyPr/>
          <a:lstStyle/>
          <a:p>
            <a:endParaRPr lang="en-US"/>
          </a:p>
        </p:txBody>
      </p:sp>
      <p:sp>
        <p:nvSpPr>
          <p:cNvPr id="9" name="Freeform 9"/>
          <p:cNvSpPr/>
          <p:nvPr/>
        </p:nvSpPr>
        <p:spPr>
          <a:xfrm>
            <a:off x="13579937" y="2839444"/>
            <a:ext cx="1461470" cy="1849961"/>
          </a:xfrm>
          <a:custGeom>
            <a:avLst/>
            <a:gdLst/>
            <a:ahLst/>
            <a:cxnLst/>
            <a:rect l="l" t="t" r="r" b="b"/>
            <a:pathLst>
              <a:path w="1461470" h="1849961">
                <a:moveTo>
                  <a:pt x="0" y="0"/>
                </a:moveTo>
                <a:lnTo>
                  <a:pt x="1461469" y="0"/>
                </a:lnTo>
                <a:lnTo>
                  <a:pt x="1461469" y="1849962"/>
                </a:lnTo>
                <a:lnTo>
                  <a:pt x="0" y="1849962"/>
                </a:lnTo>
                <a:lnTo>
                  <a:pt x="0" y="0"/>
                </a:lnTo>
                <a:close/>
              </a:path>
            </a:pathLst>
          </a:custGeom>
          <a:blipFill>
            <a:blip r:embed="rId9"/>
            <a:stretch>
              <a:fillRect/>
            </a:stretch>
          </a:blipFill>
        </p:spPr>
        <p:txBody>
          <a:bodyPr/>
          <a:lstStyle/>
          <a:p>
            <a:endParaRPr lang="en-US"/>
          </a:p>
        </p:txBody>
      </p:sp>
      <p:sp>
        <p:nvSpPr>
          <p:cNvPr id="10" name="Freeform 10"/>
          <p:cNvSpPr/>
          <p:nvPr/>
        </p:nvSpPr>
        <p:spPr>
          <a:xfrm>
            <a:off x="8773202" y="2994035"/>
            <a:ext cx="1418460" cy="1695370"/>
          </a:xfrm>
          <a:custGeom>
            <a:avLst/>
            <a:gdLst/>
            <a:ahLst/>
            <a:cxnLst/>
            <a:rect l="l" t="t" r="r" b="b"/>
            <a:pathLst>
              <a:path w="1418460" h="1695370">
                <a:moveTo>
                  <a:pt x="0" y="0"/>
                </a:moveTo>
                <a:lnTo>
                  <a:pt x="1418460" y="0"/>
                </a:lnTo>
                <a:lnTo>
                  <a:pt x="1418460" y="1695371"/>
                </a:lnTo>
                <a:lnTo>
                  <a:pt x="0" y="1695371"/>
                </a:lnTo>
                <a:lnTo>
                  <a:pt x="0" y="0"/>
                </a:lnTo>
                <a:close/>
              </a:path>
            </a:pathLst>
          </a:custGeom>
          <a:blipFill>
            <a:blip r:embed="rId10"/>
            <a:stretch>
              <a:fillRect/>
            </a:stretch>
          </a:blipFill>
        </p:spPr>
        <p:txBody>
          <a:bodyPr/>
          <a:lstStyle/>
          <a:p>
            <a:endParaRPr lang="en-US"/>
          </a:p>
        </p:txBody>
      </p:sp>
      <p:sp>
        <p:nvSpPr>
          <p:cNvPr id="11" name="Freeform 11"/>
          <p:cNvSpPr/>
          <p:nvPr/>
        </p:nvSpPr>
        <p:spPr>
          <a:xfrm>
            <a:off x="4007819" y="2994035"/>
            <a:ext cx="1222079" cy="1695370"/>
          </a:xfrm>
          <a:custGeom>
            <a:avLst/>
            <a:gdLst/>
            <a:ahLst/>
            <a:cxnLst/>
            <a:rect l="l" t="t" r="r" b="b"/>
            <a:pathLst>
              <a:path w="1222079" h="1695370">
                <a:moveTo>
                  <a:pt x="0" y="0"/>
                </a:moveTo>
                <a:lnTo>
                  <a:pt x="1222079" y="0"/>
                </a:lnTo>
                <a:lnTo>
                  <a:pt x="1222079" y="1695371"/>
                </a:lnTo>
                <a:lnTo>
                  <a:pt x="0" y="1695371"/>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4250875" y="106391"/>
            <a:ext cx="9786250" cy="2885405"/>
          </a:xfrm>
          <a:prstGeom prst="rect">
            <a:avLst/>
          </a:prstGeom>
        </p:spPr>
        <p:txBody>
          <a:bodyPr lIns="0" tIns="0" rIns="0" bIns="0" rtlCol="0" anchor="t">
            <a:spAutoFit/>
          </a:bodyPr>
          <a:lstStyle/>
          <a:p>
            <a:pPr algn="ctr">
              <a:lnSpc>
                <a:spcPts val="7490"/>
              </a:lnSpc>
            </a:pPr>
            <a:r>
              <a:rPr lang="en-US" sz="10403" dirty="0">
                <a:solidFill>
                  <a:schemeClr val="bg1"/>
                </a:solidFill>
                <a:latin typeface="Computer Says No"/>
              </a:rPr>
              <a:t>PREDICTIVE ANALYSIS </a:t>
            </a:r>
          </a:p>
          <a:p>
            <a:pPr algn="ctr">
              <a:lnSpc>
                <a:spcPts val="7490"/>
              </a:lnSpc>
            </a:pPr>
            <a:r>
              <a:rPr lang="en-US" sz="10403" dirty="0">
                <a:solidFill>
                  <a:schemeClr val="bg1"/>
                </a:solidFill>
                <a:latin typeface="Computer Says No"/>
              </a:rPr>
              <a:t>AND</a:t>
            </a:r>
          </a:p>
          <a:p>
            <a:pPr marL="0" lvl="0" indent="0" algn="ctr">
              <a:lnSpc>
                <a:spcPts val="7490"/>
              </a:lnSpc>
              <a:spcBef>
                <a:spcPct val="0"/>
              </a:spcBef>
            </a:pPr>
            <a:r>
              <a:rPr lang="en-US" sz="10403" dirty="0">
                <a:solidFill>
                  <a:schemeClr val="bg1"/>
                </a:solidFill>
                <a:latin typeface="Computer Says No"/>
              </a:rPr>
              <a:t> DECISION SUPPORT</a:t>
            </a:r>
          </a:p>
        </p:txBody>
      </p:sp>
      <p:sp>
        <p:nvSpPr>
          <p:cNvPr id="13" name="TextBox 13"/>
          <p:cNvSpPr txBox="1"/>
          <p:nvPr/>
        </p:nvSpPr>
        <p:spPr>
          <a:xfrm>
            <a:off x="3087024" y="4739511"/>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rPr>
              <a:t>WHAT ARE THEY</a:t>
            </a:r>
          </a:p>
        </p:txBody>
      </p:sp>
      <p:sp>
        <p:nvSpPr>
          <p:cNvPr id="14" name="TextBox 14"/>
          <p:cNvSpPr txBox="1"/>
          <p:nvPr/>
        </p:nvSpPr>
        <p:spPr>
          <a:xfrm>
            <a:off x="2531745" y="5207852"/>
            <a:ext cx="4174226" cy="4804854"/>
          </a:xfrm>
          <a:prstGeom prst="rect">
            <a:avLst/>
          </a:prstGeom>
        </p:spPr>
        <p:txBody>
          <a:bodyPr lIns="0" tIns="0" rIns="0" bIns="0" rtlCol="0" anchor="t">
            <a:spAutoFit/>
          </a:bodyPr>
          <a:lstStyle/>
          <a:p>
            <a:pPr marL="368316" lvl="1" indent="-184158" algn="ctr">
              <a:lnSpc>
                <a:spcPts val="2763"/>
              </a:lnSpc>
              <a:buFont typeface="Arial"/>
              <a:buChar char="•"/>
            </a:pPr>
            <a:r>
              <a:rPr lang="en-US" sz="1705">
                <a:solidFill>
                  <a:srgbClr val="000000"/>
                </a:solidFill>
                <a:latin typeface="Poppins Bold"/>
              </a:rPr>
              <a:t>Predictive analysis uses ML to go through all the data used in the past to predict the future outcomes. For e.g. it is used in email to predict what we want to type in the email using all of our past messages. </a:t>
            </a:r>
          </a:p>
          <a:p>
            <a:pPr marL="368316" lvl="1" indent="-184158" algn="ctr">
              <a:lnSpc>
                <a:spcPts val="2763"/>
              </a:lnSpc>
              <a:buFont typeface="Arial"/>
              <a:buChar char="•"/>
            </a:pPr>
            <a:r>
              <a:rPr lang="en-US" sz="1705">
                <a:solidFill>
                  <a:srgbClr val="000000"/>
                </a:solidFill>
                <a:latin typeface="Poppins Bold"/>
              </a:rPr>
              <a:t>The technique of prediction on numerical values are done by Regression Analysis by modelling variable relationships</a:t>
            </a:r>
          </a:p>
          <a:p>
            <a:pPr marL="368316" lvl="1" indent="-184158" algn="ctr">
              <a:lnSpc>
                <a:spcPts val="2763"/>
              </a:lnSpc>
              <a:buFont typeface="Arial"/>
              <a:buChar char="•"/>
            </a:pPr>
            <a:r>
              <a:rPr lang="en-US" sz="1705">
                <a:solidFill>
                  <a:srgbClr val="000000"/>
                </a:solidFill>
                <a:latin typeface="Poppins Bold"/>
              </a:rPr>
              <a:t>Decision support systems uses ML to analyze data and provide insights for data-driven decisions</a:t>
            </a:r>
          </a:p>
        </p:txBody>
      </p:sp>
      <p:sp>
        <p:nvSpPr>
          <p:cNvPr id="15" name="TextBox 15"/>
          <p:cNvSpPr txBox="1"/>
          <p:nvPr/>
        </p:nvSpPr>
        <p:spPr>
          <a:xfrm>
            <a:off x="12574252" y="4739511"/>
            <a:ext cx="3289996" cy="1796750"/>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rPr>
              <a:t>CHALLENGES AND LIMITATIONS</a:t>
            </a:r>
          </a:p>
        </p:txBody>
      </p:sp>
      <p:sp>
        <p:nvSpPr>
          <p:cNvPr id="16" name="TextBox 16"/>
          <p:cNvSpPr txBox="1"/>
          <p:nvPr/>
        </p:nvSpPr>
        <p:spPr>
          <a:xfrm>
            <a:off x="7963910" y="5207852"/>
            <a:ext cx="3037045" cy="4461954"/>
          </a:xfrm>
          <a:prstGeom prst="rect">
            <a:avLst/>
          </a:prstGeom>
        </p:spPr>
        <p:txBody>
          <a:bodyPr lIns="0" tIns="0" rIns="0" bIns="0" rtlCol="0" anchor="t">
            <a:spAutoFit/>
          </a:bodyPr>
          <a:lstStyle/>
          <a:p>
            <a:pPr marL="368316" lvl="1" indent="-184158" algn="ctr">
              <a:lnSpc>
                <a:spcPts val="2763"/>
              </a:lnSpc>
              <a:buFont typeface="Arial"/>
              <a:buChar char="•"/>
            </a:pPr>
            <a:r>
              <a:rPr lang="en-US" sz="1705">
                <a:solidFill>
                  <a:srgbClr val="000000"/>
                </a:solidFill>
                <a:latin typeface="Poppins Bold"/>
              </a:rPr>
              <a:t>Real estates: shows the values for the property based on the location, size, amenities, etc.</a:t>
            </a:r>
          </a:p>
          <a:p>
            <a:pPr marL="368316" lvl="1" indent="-184158" algn="ctr">
              <a:lnSpc>
                <a:spcPts val="2763"/>
              </a:lnSpc>
              <a:buFont typeface="Arial"/>
              <a:buChar char="•"/>
            </a:pPr>
            <a:r>
              <a:rPr lang="en-US" sz="1705">
                <a:solidFill>
                  <a:srgbClr val="000000"/>
                </a:solidFill>
                <a:latin typeface="Poppins Bold"/>
              </a:rPr>
              <a:t>Healthcare: predicts patient readmission rates, health trajectories, disease outbreaks, etc.</a:t>
            </a:r>
          </a:p>
          <a:p>
            <a:pPr marL="368316" lvl="1" indent="-184158" algn="ctr">
              <a:lnSpc>
                <a:spcPts val="2763"/>
              </a:lnSpc>
              <a:buFont typeface="Arial"/>
              <a:buChar char="•"/>
            </a:pPr>
            <a:r>
              <a:rPr lang="en-US" sz="1705">
                <a:solidFill>
                  <a:srgbClr val="000000"/>
                </a:solidFill>
                <a:latin typeface="Poppins Bold"/>
              </a:rPr>
              <a:t>Finance: assess market trends and risks, guide investments strategies, etc.</a:t>
            </a:r>
          </a:p>
        </p:txBody>
      </p:sp>
      <p:sp>
        <p:nvSpPr>
          <p:cNvPr id="17" name="TextBox 17"/>
          <p:cNvSpPr txBox="1"/>
          <p:nvPr/>
        </p:nvSpPr>
        <p:spPr>
          <a:xfrm>
            <a:off x="12703021" y="6460061"/>
            <a:ext cx="3037045" cy="3501072"/>
          </a:xfrm>
          <a:prstGeom prst="rect">
            <a:avLst/>
          </a:prstGeom>
        </p:spPr>
        <p:txBody>
          <a:bodyPr lIns="0" tIns="0" rIns="0" bIns="0" rtlCol="0" anchor="t">
            <a:spAutoFit/>
          </a:bodyPr>
          <a:lstStyle/>
          <a:p>
            <a:pPr marL="325137" lvl="1" indent="-162569" algn="ctr">
              <a:lnSpc>
                <a:spcPts val="2439"/>
              </a:lnSpc>
              <a:buFont typeface="Arial"/>
              <a:buChar char="•"/>
            </a:pPr>
            <a:r>
              <a:rPr lang="en-US" sz="1505">
                <a:solidFill>
                  <a:srgbClr val="000000"/>
                </a:solidFill>
                <a:latin typeface="Poppins Bold"/>
              </a:rPr>
              <a:t>Ensures model accuracy and avoid biases in training data.</a:t>
            </a:r>
          </a:p>
          <a:p>
            <a:pPr marL="368316" lvl="1" indent="-184158" algn="ctr">
              <a:lnSpc>
                <a:spcPts val="2763"/>
              </a:lnSpc>
              <a:buFont typeface="Arial"/>
              <a:buChar char="•"/>
            </a:pPr>
            <a:r>
              <a:rPr lang="en-US" sz="1705">
                <a:solidFill>
                  <a:srgbClr val="000000"/>
                </a:solidFill>
                <a:latin typeface="Poppins Bold"/>
              </a:rPr>
              <a:t>Enhance interpretability and explainability of ML models</a:t>
            </a:r>
          </a:p>
          <a:p>
            <a:pPr marL="325137" lvl="1" indent="-162569" algn="ctr">
              <a:lnSpc>
                <a:spcPts val="2439"/>
              </a:lnSpc>
              <a:buFont typeface="Arial"/>
              <a:buChar char="•"/>
            </a:pPr>
            <a:r>
              <a:rPr lang="en-US" sz="1505">
                <a:solidFill>
                  <a:srgbClr val="000000"/>
                </a:solidFill>
                <a:latin typeface="Poppins Bold"/>
              </a:rPr>
              <a:t>Gain trust and confidence form users, especially in critical domains such as healthcare.</a:t>
            </a:r>
          </a:p>
        </p:txBody>
      </p:sp>
      <p:sp>
        <p:nvSpPr>
          <p:cNvPr id="18" name="TextBox 18"/>
          <p:cNvSpPr txBox="1"/>
          <p:nvPr/>
        </p:nvSpPr>
        <p:spPr>
          <a:xfrm>
            <a:off x="7837434" y="4739511"/>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rPr>
              <a:t>APPLICATIONS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txBody>
          <a:bodyPr/>
          <a:lstStyle/>
          <a:p>
            <a:endParaRPr lang="en-US"/>
          </a:p>
        </p:txBody>
      </p:sp>
      <p:sp>
        <p:nvSpPr>
          <p:cNvPr id="3" name="Freeform 3"/>
          <p:cNvSpPr/>
          <p:nvPr/>
        </p:nvSpPr>
        <p:spPr>
          <a:xfrm>
            <a:off x="-1737710" y="2310170"/>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740954" y="6028153"/>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6"/>
            <a:stretch>
              <a:fillRect/>
            </a:stretch>
          </a:blipFill>
        </p:spPr>
        <p:txBody>
          <a:bodyPr/>
          <a:lstStyle/>
          <a:p>
            <a:endParaRPr lang="en-US"/>
          </a:p>
        </p:txBody>
      </p:sp>
      <p:sp>
        <p:nvSpPr>
          <p:cNvPr id="6" name="Freeform 6"/>
          <p:cNvSpPr/>
          <p:nvPr/>
        </p:nvSpPr>
        <p:spPr>
          <a:xfrm>
            <a:off x="13107199" y="817182"/>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3900191" y="670728"/>
            <a:ext cx="11042598" cy="820738"/>
          </a:xfrm>
          <a:prstGeom prst="rect">
            <a:avLst/>
          </a:prstGeom>
        </p:spPr>
        <p:txBody>
          <a:bodyPr lIns="0" tIns="0" rIns="0" bIns="0" rtlCol="0" anchor="t">
            <a:spAutoFit/>
          </a:bodyPr>
          <a:lstStyle/>
          <a:p>
            <a:pPr marL="0" lvl="0" indent="0">
              <a:lnSpc>
                <a:spcPts val="6402"/>
              </a:lnSpc>
              <a:spcBef>
                <a:spcPct val="0"/>
              </a:spcBef>
            </a:pPr>
            <a:r>
              <a:rPr lang="en-US" sz="8892" dirty="0">
                <a:solidFill>
                  <a:schemeClr val="bg1"/>
                </a:solidFill>
                <a:latin typeface="Computer Says No"/>
              </a:rPr>
              <a:t>ANOMALY DETECTION AND SECURITY</a:t>
            </a:r>
          </a:p>
        </p:txBody>
      </p:sp>
      <p:sp>
        <p:nvSpPr>
          <p:cNvPr id="8" name="TextBox 8"/>
          <p:cNvSpPr txBox="1"/>
          <p:nvPr/>
        </p:nvSpPr>
        <p:spPr>
          <a:xfrm>
            <a:off x="1972192" y="2108175"/>
            <a:ext cx="3265676" cy="577081"/>
          </a:xfrm>
          <a:prstGeom prst="rect">
            <a:avLst/>
          </a:prstGeom>
        </p:spPr>
        <p:txBody>
          <a:bodyPr lIns="0" tIns="0" rIns="0" bIns="0" rtlCol="0" anchor="t">
            <a:spAutoFit/>
          </a:bodyPr>
          <a:lstStyle/>
          <a:p>
            <a:pPr marL="0" lvl="0" indent="0">
              <a:lnSpc>
                <a:spcPts val="4458"/>
              </a:lnSpc>
              <a:spcBef>
                <a:spcPct val="0"/>
              </a:spcBef>
            </a:pPr>
            <a:r>
              <a:rPr lang="en-US" sz="6192" dirty="0">
                <a:solidFill>
                  <a:schemeClr val="bg1"/>
                </a:solidFill>
                <a:latin typeface="Computer Says No"/>
              </a:rPr>
              <a:t>WHAT ARE THEY</a:t>
            </a:r>
          </a:p>
        </p:txBody>
      </p:sp>
      <p:sp>
        <p:nvSpPr>
          <p:cNvPr id="9" name="TextBox 9"/>
          <p:cNvSpPr txBox="1"/>
          <p:nvPr/>
        </p:nvSpPr>
        <p:spPr>
          <a:xfrm>
            <a:off x="1972192" y="2791599"/>
            <a:ext cx="5359782" cy="4456620"/>
          </a:xfrm>
          <a:prstGeom prst="rect">
            <a:avLst/>
          </a:prstGeom>
        </p:spPr>
        <p:txBody>
          <a:bodyPr lIns="0" tIns="0" rIns="0" bIns="0" rtlCol="0" anchor="t">
            <a:spAutoFit/>
          </a:bodyPr>
          <a:lstStyle/>
          <a:p>
            <a:pPr marL="389906" lvl="1" indent="-194953">
              <a:lnSpc>
                <a:spcPts val="2925"/>
              </a:lnSpc>
              <a:buFont typeface="Arial"/>
              <a:buChar char="•"/>
            </a:pPr>
            <a:r>
              <a:rPr lang="en-US" sz="1805">
                <a:solidFill>
                  <a:srgbClr val="FFFFFF"/>
                </a:solidFill>
                <a:latin typeface="Poppins"/>
              </a:rPr>
              <a:t>ML uses Anomaly detection in the database management to detect any anomalies and abnormalities in the dataset in advance to reinforce security.</a:t>
            </a:r>
          </a:p>
          <a:p>
            <a:pPr marL="389906" lvl="1" indent="-194953">
              <a:lnSpc>
                <a:spcPts val="2925"/>
              </a:lnSpc>
              <a:buFont typeface="Arial"/>
              <a:buChar char="•"/>
            </a:pPr>
            <a:r>
              <a:rPr lang="en-US" sz="1805">
                <a:solidFill>
                  <a:srgbClr val="FFFFFF"/>
                </a:solidFill>
                <a:latin typeface="Poppins"/>
              </a:rPr>
              <a:t>Anomalies are departures known patterns that indicate critical events and potential breaches.</a:t>
            </a:r>
          </a:p>
          <a:p>
            <a:pPr marL="389906" lvl="1" indent="-194953">
              <a:lnSpc>
                <a:spcPts val="2925"/>
              </a:lnSpc>
              <a:buFont typeface="Arial"/>
              <a:buChar char="•"/>
            </a:pPr>
            <a:r>
              <a:rPr lang="en-US" sz="1805">
                <a:solidFill>
                  <a:srgbClr val="FFFFFF"/>
                </a:solidFill>
                <a:latin typeface="Poppins"/>
              </a:rPr>
              <a:t>ML identifies anomalies when it recognizes the difference between the regular and irregular  activities that take place and provides insights for data-driven decisions.</a:t>
            </a:r>
          </a:p>
          <a:p>
            <a:pPr>
              <a:lnSpc>
                <a:spcPts val="2925"/>
              </a:lnSpc>
            </a:pPr>
            <a:endParaRPr lang="en-US" sz="1805">
              <a:solidFill>
                <a:srgbClr val="FFFFFF"/>
              </a:solidFill>
              <a:latin typeface="Poppins"/>
            </a:endParaRPr>
          </a:p>
        </p:txBody>
      </p:sp>
      <p:sp>
        <p:nvSpPr>
          <p:cNvPr id="10" name="TextBox 10"/>
          <p:cNvSpPr txBox="1"/>
          <p:nvPr/>
        </p:nvSpPr>
        <p:spPr>
          <a:xfrm>
            <a:off x="8558160" y="2108175"/>
            <a:ext cx="3177664" cy="577081"/>
          </a:xfrm>
          <a:prstGeom prst="rect">
            <a:avLst/>
          </a:prstGeom>
        </p:spPr>
        <p:txBody>
          <a:bodyPr lIns="0" tIns="0" rIns="0" bIns="0" rtlCol="0" anchor="t">
            <a:spAutoFit/>
          </a:bodyPr>
          <a:lstStyle/>
          <a:p>
            <a:pPr marL="0" lvl="0" indent="0">
              <a:lnSpc>
                <a:spcPts val="4458"/>
              </a:lnSpc>
              <a:spcBef>
                <a:spcPct val="0"/>
              </a:spcBef>
            </a:pPr>
            <a:r>
              <a:rPr lang="en-US" sz="6192" dirty="0">
                <a:solidFill>
                  <a:schemeClr val="bg1"/>
                </a:solidFill>
                <a:latin typeface="Computer Says No"/>
              </a:rPr>
              <a:t>APPLICATIONS</a:t>
            </a:r>
          </a:p>
        </p:txBody>
      </p:sp>
      <p:sp>
        <p:nvSpPr>
          <p:cNvPr id="11" name="TextBox 11"/>
          <p:cNvSpPr txBox="1"/>
          <p:nvPr/>
        </p:nvSpPr>
        <p:spPr>
          <a:xfrm>
            <a:off x="8163085" y="2683616"/>
            <a:ext cx="5359782" cy="4828095"/>
          </a:xfrm>
          <a:prstGeom prst="rect">
            <a:avLst/>
          </a:prstGeom>
        </p:spPr>
        <p:txBody>
          <a:bodyPr lIns="0" tIns="0" rIns="0" bIns="0" rtlCol="0" anchor="t">
            <a:spAutoFit/>
          </a:bodyPr>
          <a:lstStyle/>
          <a:p>
            <a:pPr marL="389906" lvl="1" indent="-194953">
              <a:lnSpc>
                <a:spcPts val="2925"/>
              </a:lnSpc>
              <a:buFont typeface="Arial"/>
              <a:buChar char="•"/>
            </a:pPr>
            <a:r>
              <a:rPr lang="en-US" sz="1805">
                <a:solidFill>
                  <a:srgbClr val="FFFFFF"/>
                </a:solidFill>
                <a:latin typeface="Poppins"/>
              </a:rPr>
              <a:t>Finance: discover odd spending patterns and prevent fraud.</a:t>
            </a:r>
          </a:p>
          <a:p>
            <a:pPr marL="389906" lvl="1" indent="-194953">
              <a:lnSpc>
                <a:spcPts val="2925"/>
              </a:lnSpc>
              <a:buFont typeface="Arial"/>
              <a:buChar char="•"/>
            </a:pPr>
            <a:r>
              <a:rPr lang="en-US" sz="1805">
                <a:solidFill>
                  <a:srgbClr val="FFFFFF"/>
                </a:solidFill>
                <a:latin typeface="Poppins"/>
              </a:rPr>
              <a:t>Cybersecurity: monitor network traffic and user activity to identify any unauthorized access and prevents any possible threats.</a:t>
            </a:r>
          </a:p>
          <a:p>
            <a:pPr marL="389906" lvl="1" indent="-194953">
              <a:lnSpc>
                <a:spcPts val="2925"/>
              </a:lnSpc>
              <a:buFont typeface="Arial"/>
              <a:buChar char="•"/>
            </a:pPr>
            <a:r>
              <a:rPr lang="en-US" sz="1805">
                <a:solidFill>
                  <a:srgbClr val="FFFFFF"/>
                </a:solidFill>
                <a:latin typeface="Poppins"/>
              </a:rPr>
              <a:t>Healthcare: detect abnormalities in medical images and patient data for early diagnosis</a:t>
            </a:r>
          </a:p>
          <a:p>
            <a:pPr marL="389906" lvl="1" indent="-194953">
              <a:lnSpc>
                <a:spcPts val="2925"/>
              </a:lnSpc>
              <a:buFont typeface="Arial"/>
              <a:buChar char="•"/>
            </a:pPr>
            <a:r>
              <a:rPr lang="en-US" sz="1805">
                <a:solidFill>
                  <a:srgbClr val="FFFFFF"/>
                </a:solidFill>
                <a:latin typeface="Poppins"/>
              </a:rPr>
              <a:t>Supply chain: identifies the abnormal route from the predicted transportation pattern to ensure product integrity.</a:t>
            </a:r>
          </a:p>
          <a:p>
            <a:pPr marL="389906" lvl="1" indent="-194953">
              <a:lnSpc>
                <a:spcPts val="2925"/>
              </a:lnSpc>
              <a:buFont typeface="Arial"/>
              <a:buChar char="•"/>
            </a:pPr>
            <a:r>
              <a:rPr lang="en-US" sz="1805">
                <a:solidFill>
                  <a:srgbClr val="FFFFFF"/>
                </a:solidFill>
                <a:latin typeface="Poppins"/>
              </a:rPr>
              <a:t>Quality control: identifies any fault with the products before they reach customers. </a:t>
            </a:r>
          </a:p>
        </p:txBody>
      </p:sp>
      <p:sp>
        <p:nvSpPr>
          <p:cNvPr id="12" name="TextBox 12"/>
          <p:cNvSpPr txBox="1"/>
          <p:nvPr/>
        </p:nvSpPr>
        <p:spPr>
          <a:xfrm>
            <a:off x="1972192" y="7309716"/>
            <a:ext cx="6585968" cy="577081"/>
          </a:xfrm>
          <a:prstGeom prst="rect">
            <a:avLst/>
          </a:prstGeom>
        </p:spPr>
        <p:txBody>
          <a:bodyPr lIns="0" tIns="0" rIns="0" bIns="0" rtlCol="0" anchor="t">
            <a:spAutoFit/>
          </a:bodyPr>
          <a:lstStyle/>
          <a:p>
            <a:pPr marL="0" lvl="0" indent="0">
              <a:lnSpc>
                <a:spcPts val="4458"/>
              </a:lnSpc>
              <a:spcBef>
                <a:spcPct val="0"/>
              </a:spcBef>
            </a:pPr>
            <a:r>
              <a:rPr lang="en-US" sz="6192" dirty="0">
                <a:solidFill>
                  <a:schemeClr val="bg1"/>
                </a:solidFill>
                <a:latin typeface="Computer Says No"/>
              </a:rPr>
              <a:t>CHALLENGES AND LIMITATIONS</a:t>
            </a:r>
          </a:p>
        </p:txBody>
      </p:sp>
      <p:sp>
        <p:nvSpPr>
          <p:cNvPr id="13" name="TextBox 13"/>
          <p:cNvSpPr txBox="1"/>
          <p:nvPr/>
        </p:nvSpPr>
        <p:spPr>
          <a:xfrm>
            <a:off x="1972192" y="7989932"/>
            <a:ext cx="5359782" cy="1856295"/>
          </a:xfrm>
          <a:prstGeom prst="rect">
            <a:avLst/>
          </a:prstGeom>
        </p:spPr>
        <p:txBody>
          <a:bodyPr lIns="0" tIns="0" rIns="0" bIns="0" rtlCol="0" anchor="t">
            <a:spAutoFit/>
          </a:bodyPr>
          <a:lstStyle/>
          <a:p>
            <a:pPr marL="389906" lvl="1" indent="-194953">
              <a:lnSpc>
                <a:spcPts val="2925"/>
              </a:lnSpc>
              <a:buFont typeface="Arial"/>
              <a:buChar char="•"/>
            </a:pPr>
            <a:r>
              <a:rPr lang="en-US" sz="1805" dirty="0">
                <a:solidFill>
                  <a:srgbClr val="FFFFFF"/>
                </a:solidFill>
                <a:latin typeface="Poppins Light"/>
              </a:rPr>
              <a:t>Sometimes the ML algorithms can be fooled by hackers to modify data</a:t>
            </a:r>
          </a:p>
          <a:p>
            <a:pPr marL="389906" lvl="1" indent="-194953">
              <a:lnSpc>
                <a:spcPts val="2925"/>
              </a:lnSpc>
              <a:buFont typeface="Arial"/>
              <a:buChar char="•"/>
            </a:pPr>
            <a:r>
              <a:rPr lang="en-US" sz="1805" dirty="0">
                <a:solidFill>
                  <a:srgbClr val="FFFFFF"/>
                </a:solidFill>
                <a:latin typeface="Poppins Light"/>
              </a:rPr>
              <a:t>Research is needed to preserve the effectiveness of anomaly detection in security applications</a:t>
            </a:r>
          </a:p>
        </p:txBody>
      </p:sp>
      <p:sp>
        <p:nvSpPr>
          <p:cNvPr id="14" name="Freeform 14"/>
          <p:cNvSpPr/>
          <p:nvPr/>
        </p:nvSpPr>
        <p:spPr>
          <a:xfrm>
            <a:off x="-620469" y="3511848"/>
            <a:ext cx="1256899" cy="1256899"/>
          </a:xfrm>
          <a:custGeom>
            <a:avLst/>
            <a:gdLst/>
            <a:ahLst/>
            <a:cxnLst/>
            <a:rect l="l" t="t" r="r" b="b"/>
            <a:pathLst>
              <a:path w="1256899" h="1256899">
                <a:moveTo>
                  <a:pt x="0" y="0"/>
                </a:moveTo>
                <a:lnTo>
                  <a:pt x="1256899" y="0"/>
                </a:lnTo>
                <a:lnTo>
                  <a:pt x="1256899" y="1256898"/>
                </a:lnTo>
                <a:lnTo>
                  <a:pt x="0" y="12568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629933" y="7142969"/>
            <a:ext cx="1551199" cy="1204295"/>
          </a:xfrm>
          <a:custGeom>
            <a:avLst/>
            <a:gdLst/>
            <a:ahLst/>
            <a:cxnLst/>
            <a:rect l="l" t="t" r="r" b="b"/>
            <a:pathLst>
              <a:path w="1551199" h="1204295">
                <a:moveTo>
                  <a:pt x="0" y="0"/>
                </a:moveTo>
                <a:lnTo>
                  <a:pt x="1551199" y="0"/>
                </a:lnTo>
                <a:lnTo>
                  <a:pt x="1551199" y="1204295"/>
                </a:lnTo>
                <a:lnTo>
                  <a:pt x="0" y="120429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34621" y="388043"/>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3"/>
              <a:stretch>
                <a:fillRect l="-39749" r="-39749"/>
              </a:stretch>
            </a:blipFill>
          </p:spPr>
          <p:txBody>
            <a:bodyPr/>
            <a:lstStyle/>
            <a:p>
              <a:endParaRPr lang="en-US"/>
            </a:p>
          </p:txBody>
        </p:sp>
      </p:grpSp>
      <p:sp>
        <p:nvSpPr>
          <p:cNvPr id="4" name="TextBox 4"/>
          <p:cNvSpPr txBox="1"/>
          <p:nvPr/>
        </p:nvSpPr>
        <p:spPr>
          <a:xfrm>
            <a:off x="6174799" y="428625"/>
            <a:ext cx="8652476" cy="884858"/>
          </a:xfrm>
          <a:prstGeom prst="rect">
            <a:avLst/>
          </a:prstGeom>
        </p:spPr>
        <p:txBody>
          <a:bodyPr lIns="0" tIns="0" rIns="0" bIns="0" rtlCol="0" anchor="t">
            <a:spAutoFit/>
          </a:bodyPr>
          <a:lstStyle/>
          <a:p>
            <a:pPr marL="0" lvl="0" indent="0">
              <a:lnSpc>
                <a:spcPts val="6934"/>
              </a:lnSpc>
              <a:spcBef>
                <a:spcPct val="0"/>
              </a:spcBef>
            </a:pPr>
            <a:r>
              <a:rPr lang="en-US" sz="9631" dirty="0">
                <a:solidFill>
                  <a:schemeClr val="bg1"/>
                </a:solidFill>
                <a:latin typeface="Computer Says No"/>
              </a:rPr>
              <a:t>NLP AND TEXT MINING</a:t>
            </a:r>
          </a:p>
        </p:txBody>
      </p:sp>
      <p:sp>
        <p:nvSpPr>
          <p:cNvPr id="5" name="TextBox 5"/>
          <p:cNvSpPr txBox="1"/>
          <p:nvPr/>
        </p:nvSpPr>
        <p:spPr>
          <a:xfrm>
            <a:off x="6003352" y="1137591"/>
            <a:ext cx="12284648" cy="1382168"/>
          </a:xfrm>
          <a:prstGeom prst="rect">
            <a:avLst/>
          </a:prstGeom>
        </p:spPr>
        <p:txBody>
          <a:bodyPr lIns="0" tIns="0" rIns="0" bIns="0" rtlCol="0" anchor="t">
            <a:spAutoFit/>
          </a:bodyPr>
          <a:lstStyle/>
          <a:p>
            <a:pPr marL="496975" lvl="1" indent="-248488">
              <a:lnSpc>
                <a:spcPts val="3729"/>
              </a:lnSpc>
              <a:buFont typeface="Arial"/>
              <a:buChar char="•"/>
            </a:pPr>
            <a:r>
              <a:rPr lang="en-US" sz="2301">
                <a:solidFill>
                  <a:srgbClr val="FFFFFF"/>
                </a:solidFill>
                <a:latin typeface="Poppins Light"/>
              </a:rPr>
              <a:t>This will enable computers to process and analyze unstructured textual data. NLP helps computers understand and manipulate human language. Text mining can find and extract vital information from a large set of textual data.</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4"/>
            <a:stretch>
              <a:fillRect/>
            </a:stretch>
          </a:blipFill>
        </p:spPr>
        <p:txBody>
          <a:bodyPr/>
          <a:lstStyle/>
          <a:p>
            <a:endParaRPr lang="en-US"/>
          </a:p>
        </p:txBody>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6174799" y="2781729"/>
            <a:ext cx="5109246" cy="884858"/>
          </a:xfrm>
          <a:prstGeom prst="rect">
            <a:avLst/>
          </a:prstGeom>
        </p:spPr>
        <p:txBody>
          <a:bodyPr lIns="0" tIns="0" rIns="0" bIns="0" rtlCol="0" anchor="t">
            <a:spAutoFit/>
          </a:bodyPr>
          <a:lstStyle/>
          <a:p>
            <a:pPr marL="0" lvl="0" indent="0">
              <a:lnSpc>
                <a:spcPts val="6934"/>
              </a:lnSpc>
              <a:spcBef>
                <a:spcPct val="0"/>
              </a:spcBef>
            </a:pPr>
            <a:r>
              <a:rPr lang="en-US" sz="9631" dirty="0">
                <a:solidFill>
                  <a:schemeClr val="bg1"/>
                </a:solidFill>
                <a:latin typeface="Computer Says No"/>
              </a:rPr>
              <a:t>APPLICATIONS</a:t>
            </a:r>
          </a:p>
        </p:txBody>
      </p:sp>
      <p:sp>
        <p:nvSpPr>
          <p:cNvPr id="9" name="TextBox 9"/>
          <p:cNvSpPr txBox="1"/>
          <p:nvPr/>
        </p:nvSpPr>
        <p:spPr>
          <a:xfrm>
            <a:off x="6003352" y="3508208"/>
            <a:ext cx="12284648" cy="2782343"/>
          </a:xfrm>
          <a:prstGeom prst="rect">
            <a:avLst/>
          </a:prstGeom>
        </p:spPr>
        <p:txBody>
          <a:bodyPr lIns="0" tIns="0" rIns="0" bIns="0" rtlCol="0" anchor="t">
            <a:spAutoFit/>
          </a:bodyPr>
          <a:lstStyle/>
          <a:p>
            <a:pPr marL="496975" lvl="1" indent="-248488">
              <a:lnSpc>
                <a:spcPts val="3729"/>
              </a:lnSpc>
              <a:buFont typeface="Arial"/>
              <a:buChar char="•"/>
            </a:pPr>
            <a:r>
              <a:rPr lang="en-US" sz="2301">
                <a:solidFill>
                  <a:srgbClr val="FFFFFF"/>
                </a:solidFill>
                <a:latin typeface="Poppins Light"/>
              </a:rPr>
              <a:t>Opinion analysis: analyze text data form social media and online reviews to determine public sentiment.</a:t>
            </a:r>
          </a:p>
          <a:p>
            <a:pPr marL="496975" lvl="1" indent="-248488">
              <a:lnSpc>
                <a:spcPts val="3729"/>
              </a:lnSpc>
              <a:buFont typeface="Arial"/>
              <a:buChar char="•"/>
            </a:pPr>
            <a:r>
              <a:rPr lang="en-US" sz="2301">
                <a:solidFill>
                  <a:srgbClr val="FFFFFF"/>
                </a:solidFill>
                <a:latin typeface="Poppins Light"/>
              </a:rPr>
              <a:t>Healthcare: discover patterns and improve clinical decision support by going through medical literature and patient data.</a:t>
            </a:r>
          </a:p>
          <a:p>
            <a:pPr marL="496975" lvl="1" indent="-248488">
              <a:lnSpc>
                <a:spcPts val="3729"/>
              </a:lnSpc>
              <a:buFont typeface="Arial"/>
              <a:buChar char="•"/>
            </a:pPr>
            <a:r>
              <a:rPr lang="en-US" sz="2301">
                <a:solidFill>
                  <a:srgbClr val="FFFFFF"/>
                </a:solidFill>
                <a:latin typeface="Poppins Light"/>
              </a:rPr>
              <a:t>Content classification, summarization, and entity extraction: provide relevant search results and improve user experience. </a:t>
            </a:r>
          </a:p>
        </p:txBody>
      </p:sp>
      <p:sp>
        <p:nvSpPr>
          <p:cNvPr id="10" name="TextBox 10"/>
          <p:cNvSpPr txBox="1"/>
          <p:nvPr/>
        </p:nvSpPr>
        <p:spPr>
          <a:xfrm>
            <a:off x="6174799" y="6610413"/>
            <a:ext cx="10109773" cy="884858"/>
          </a:xfrm>
          <a:prstGeom prst="rect">
            <a:avLst/>
          </a:prstGeom>
        </p:spPr>
        <p:txBody>
          <a:bodyPr lIns="0" tIns="0" rIns="0" bIns="0" rtlCol="0" anchor="t">
            <a:spAutoFit/>
          </a:bodyPr>
          <a:lstStyle/>
          <a:p>
            <a:pPr marL="0" lvl="0" indent="0">
              <a:lnSpc>
                <a:spcPts val="6934"/>
              </a:lnSpc>
              <a:spcBef>
                <a:spcPct val="0"/>
              </a:spcBef>
            </a:pPr>
            <a:r>
              <a:rPr lang="en-US" sz="9631" dirty="0">
                <a:solidFill>
                  <a:schemeClr val="bg1"/>
                </a:solidFill>
                <a:latin typeface="Computer Says No"/>
              </a:rPr>
              <a:t>CHALLENGES AND LIMITATIONS</a:t>
            </a:r>
          </a:p>
        </p:txBody>
      </p:sp>
      <p:sp>
        <p:nvSpPr>
          <p:cNvPr id="11" name="TextBox 11"/>
          <p:cNvSpPr txBox="1"/>
          <p:nvPr/>
        </p:nvSpPr>
        <p:spPr>
          <a:xfrm>
            <a:off x="6003352" y="7281151"/>
            <a:ext cx="8545183" cy="1848893"/>
          </a:xfrm>
          <a:prstGeom prst="rect">
            <a:avLst/>
          </a:prstGeom>
        </p:spPr>
        <p:txBody>
          <a:bodyPr lIns="0" tIns="0" rIns="0" bIns="0" rtlCol="0" anchor="t">
            <a:spAutoFit/>
          </a:bodyPr>
          <a:lstStyle/>
          <a:p>
            <a:pPr marL="496975" lvl="1" indent="-248488">
              <a:lnSpc>
                <a:spcPts val="3729"/>
              </a:lnSpc>
              <a:buFont typeface="Arial"/>
              <a:buChar char="•"/>
            </a:pPr>
            <a:r>
              <a:rPr lang="en-US" sz="2301">
                <a:solidFill>
                  <a:srgbClr val="FFFFFF"/>
                </a:solidFill>
                <a:latin typeface="Poppins Light"/>
              </a:rPr>
              <a:t>Language and context complexity: requires expensive computers and data-intensive technology.</a:t>
            </a:r>
          </a:p>
          <a:p>
            <a:pPr marL="496975" lvl="1" indent="-248488">
              <a:lnSpc>
                <a:spcPts val="3729"/>
              </a:lnSpc>
              <a:buFont typeface="Arial"/>
              <a:buChar char="•"/>
            </a:pPr>
            <a:r>
              <a:rPr lang="en-US" sz="2301">
                <a:solidFill>
                  <a:srgbClr val="FFFFFF"/>
                </a:solidFill>
                <a:latin typeface="Poppins Light"/>
              </a:rPr>
              <a:t>Privacy and bias: raise ethical concerns in text data collection and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3"/>
            <a:stretch>
              <a:fillRect/>
            </a:stretch>
          </a:blipFill>
        </p:spPr>
        <p:txBody>
          <a:bodyPr/>
          <a:lstStyle/>
          <a:p>
            <a:endParaRPr lang="en-US"/>
          </a:p>
        </p:txBody>
      </p:sp>
      <p:sp>
        <p:nvSpPr>
          <p:cNvPr id="3" name="Freeform 3"/>
          <p:cNvSpPr/>
          <p:nvPr/>
        </p:nvSpPr>
        <p:spPr>
          <a:xfrm>
            <a:off x="416106" y="472220"/>
            <a:ext cx="17455787" cy="9342559"/>
          </a:xfrm>
          <a:custGeom>
            <a:avLst/>
            <a:gdLst/>
            <a:ahLst/>
            <a:cxnLst/>
            <a:rect l="l" t="t" r="r" b="b"/>
            <a:pathLst>
              <a:path w="17455787" h="9342559">
                <a:moveTo>
                  <a:pt x="0" y="0"/>
                </a:moveTo>
                <a:lnTo>
                  <a:pt x="17455788" y="0"/>
                </a:lnTo>
                <a:lnTo>
                  <a:pt x="17455788" y="9342560"/>
                </a:lnTo>
                <a:lnTo>
                  <a:pt x="0" y="9342560"/>
                </a:lnTo>
                <a:lnTo>
                  <a:pt x="0" y="0"/>
                </a:lnTo>
                <a:close/>
              </a:path>
            </a:pathLst>
          </a:custGeom>
          <a:blipFill>
            <a:blip r:embed="rId4">
              <a:extLst>
                <a:ext uri="{96DAC541-7B7A-43D3-8B79-37D633B846F1}">
                  <asvg:svgBlip xmlns:asvg="http://schemas.microsoft.com/office/drawing/2016/SVG/main" r:embed="rId5"/>
                </a:ext>
              </a:extLst>
            </a:blip>
            <a:stretch>
              <a:fillRect t="-20258"/>
            </a:stretch>
          </a:blipFill>
        </p:spPr>
        <p:txBody>
          <a:bodyPr/>
          <a:lstStyle/>
          <a:p>
            <a:endParaRPr lang="en-US"/>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6"/>
            <a:stretch>
              <a:fillRect/>
            </a:stretch>
          </a:blipFill>
        </p:spPr>
        <p:txBody>
          <a:bodyPr/>
          <a:lstStyle/>
          <a:p>
            <a:endParaRPr lang="en-US"/>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3337283" y="660346"/>
            <a:ext cx="11613435"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chemeClr val="bg1"/>
                </a:solidFill>
                <a:latin typeface="Computer Says No"/>
              </a:rPr>
              <a:t>CONCLUSION</a:t>
            </a:r>
          </a:p>
        </p:txBody>
      </p:sp>
      <p:sp>
        <p:nvSpPr>
          <p:cNvPr id="7" name="TextBox 7"/>
          <p:cNvSpPr txBox="1"/>
          <p:nvPr/>
        </p:nvSpPr>
        <p:spPr>
          <a:xfrm>
            <a:off x="4742828" y="1806629"/>
            <a:ext cx="10469841" cy="2236296"/>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ML enhances data management by automating and augmenting data processing, ,analysis, and pattern recognition by ensuring data quality, integrity, and privacy. the mutual relationship between ML and data management transforms the way we interact with and extract value form data.</a:t>
            </a:r>
          </a:p>
        </p:txBody>
      </p:sp>
      <p:sp>
        <p:nvSpPr>
          <p:cNvPr id="8" name="TextBox 8"/>
          <p:cNvSpPr txBox="1"/>
          <p:nvPr/>
        </p:nvSpPr>
        <p:spPr>
          <a:xfrm>
            <a:off x="4742828" y="4518908"/>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ML and data management enable critical decision-making, innovation, and competitiveness across various industries by providing customized recommendations and insights for data-driven solutions in domains such as healthcare, finance, security, etc.</a:t>
            </a:r>
          </a:p>
        </p:txBody>
      </p:sp>
      <p:sp>
        <p:nvSpPr>
          <p:cNvPr id="9" name="AutoShape 9"/>
          <p:cNvSpPr/>
          <p:nvPr/>
        </p:nvSpPr>
        <p:spPr>
          <a:xfrm flipV="1">
            <a:off x="4412617" y="4215743"/>
            <a:ext cx="11130264" cy="84358"/>
          </a:xfrm>
          <a:prstGeom prst="line">
            <a:avLst/>
          </a:prstGeom>
          <a:ln w="38100"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2543889" y="1790321"/>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2594689" y="4954484"/>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2812498" y="510201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
        <p:nvSpPr>
          <p:cNvPr id="13" name="Freeform 13"/>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7"/>
            <a:stretch>
              <a:fillRect/>
            </a:stretch>
          </a:blipFill>
        </p:spPr>
        <p:txBody>
          <a:bodyPr/>
          <a:lstStyle/>
          <a:p>
            <a:endParaRPr lang="en-US"/>
          </a:p>
        </p:txBody>
      </p:sp>
      <p:sp>
        <p:nvSpPr>
          <p:cNvPr id="14" name="TextBox 14"/>
          <p:cNvSpPr txBox="1"/>
          <p:nvPr/>
        </p:nvSpPr>
        <p:spPr>
          <a:xfrm>
            <a:off x="2812498" y="1922776"/>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5" name="AutoShape 15"/>
          <p:cNvSpPr/>
          <p:nvPr/>
        </p:nvSpPr>
        <p:spPr>
          <a:xfrm flipV="1">
            <a:off x="4466207" y="6796971"/>
            <a:ext cx="11130264" cy="84358"/>
          </a:xfrm>
          <a:prstGeom prst="line">
            <a:avLst/>
          </a:prstGeom>
          <a:ln w="38100" cap="flat">
            <a:solidFill>
              <a:srgbClr val="FFFFFF"/>
            </a:solidFill>
            <a:prstDash val="solid"/>
            <a:headEnd type="none" w="sm" len="sm"/>
            <a:tailEnd type="none" w="sm" len="sm"/>
          </a:ln>
        </p:spPr>
        <p:txBody>
          <a:bodyPr/>
          <a:lstStyle/>
          <a:p>
            <a:endParaRPr lang="en-US"/>
          </a:p>
        </p:txBody>
      </p:sp>
      <p:sp>
        <p:nvSpPr>
          <p:cNvPr id="16" name="TextBox 16"/>
          <p:cNvSpPr txBox="1"/>
          <p:nvPr/>
        </p:nvSpPr>
        <p:spPr>
          <a:xfrm>
            <a:off x="4796418" y="7100403"/>
            <a:ext cx="10469841" cy="2236296"/>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Even though they provide so many benefits, they also require expensive devices and high power to operate. The data supplied to the database are mostly human entered by human, so the data faces ethical issues and they need to be balanced between automation and human interventions.</a:t>
            </a:r>
          </a:p>
        </p:txBody>
      </p:sp>
      <p:sp>
        <p:nvSpPr>
          <p:cNvPr id="17" name="TextBox 17"/>
          <p:cNvSpPr txBox="1"/>
          <p:nvPr/>
        </p:nvSpPr>
        <p:spPr>
          <a:xfrm>
            <a:off x="2812498" y="7667305"/>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03</a:t>
            </a:r>
          </a:p>
        </p:txBody>
      </p:sp>
      <p:sp>
        <p:nvSpPr>
          <p:cNvPr id="18" name="Freeform 18"/>
          <p:cNvSpPr/>
          <p:nvPr/>
        </p:nvSpPr>
        <p:spPr>
          <a:xfrm>
            <a:off x="2543889" y="7592610"/>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2244</Words>
  <Application>Microsoft Office PowerPoint</Application>
  <PresentationFormat>Custom</PresentationFormat>
  <Paragraphs>120</Paragraphs>
  <Slides>10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Poppins</vt:lpstr>
      <vt:lpstr>Google Sans</vt:lpstr>
      <vt:lpstr>Poppins Bold</vt:lpstr>
      <vt:lpstr>Poppins Light</vt:lpstr>
      <vt:lpstr>Computer Says No</vt:lpstr>
      <vt:lpstr>Calibri</vt:lpstr>
      <vt:lpstr>Arial</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Nirosh Ravindran</dc:creator>
  <cp:lastModifiedBy>Nirosh Ravindran</cp:lastModifiedBy>
  <cp:revision>3</cp:revision>
  <dcterms:created xsi:type="dcterms:W3CDTF">2006-08-16T00:00:00Z</dcterms:created>
  <dcterms:modified xsi:type="dcterms:W3CDTF">2023-10-04T04:16:41Z</dcterms:modified>
  <dc:identifier>DAFvzM1w9jw</dc:identifier>
</cp:coreProperties>
</file>